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0"/>
  </p:notesMasterIdLst>
  <p:sldIdLst>
    <p:sldId id="256" r:id="rId5"/>
    <p:sldId id="257" r:id="rId6"/>
    <p:sldId id="258" r:id="rId7"/>
    <p:sldId id="259" r:id="rId8"/>
    <p:sldId id="260" r:id="rId9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0D2AE44-0BAC-6DB6-9507-90F750CA6029}" v="5" dt="2026-08-21T13:13:48.774"/>
    <p1510:client id="{B02BC93D-D386-C944-99AA-996A7C891274}" v="5" dt="2026-08-20T20:01:44.197"/>
    <p1510:client id="{E62D52AD-75F0-41D1-AD71-10E5DCA4539A}" v="18" dt="2026-08-21T13:14:31.94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microsoft.com/office/2015/10/relationships/revisionInfo" Target="revisionInfo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366205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CH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CH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CH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CH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CH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B3A6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64592" cy="5143500"/>
          </a:xfrm>
          <a:prstGeom prst="rect">
            <a:avLst/>
          </a:prstGeom>
          <a:solidFill>
            <a:srgbClr val="2EAA6E"/>
          </a:solidFill>
          <a:ln w="12700">
            <a:solidFill>
              <a:srgbClr val="2EAA6E"/>
            </a:solidFill>
            <a:prstDash val="solid"/>
          </a:ln>
        </p:spPr>
        <p:txBody>
          <a:bodyPr/>
          <a:lstStyle/>
          <a:p>
            <a:endParaRPr lang="en-CH"/>
          </a:p>
        </p:txBody>
      </p:sp>
      <p:sp>
        <p:nvSpPr>
          <p:cNvPr id="3" name="Shape 1"/>
          <p:cNvSpPr/>
          <p:nvPr/>
        </p:nvSpPr>
        <p:spPr>
          <a:xfrm>
            <a:off x="411480" y="320040"/>
            <a:ext cx="73152" cy="50292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CH"/>
          </a:p>
        </p:txBody>
      </p:sp>
      <p:sp>
        <p:nvSpPr>
          <p:cNvPr id="4" name="Shape 2"/>
          <p:cNvSpPr/>
          <p:nvPr/>
        </p:nvSpPr>
        <p:spPr>
          <a:xfrm>
            <a:off x="521208" y="256032"/>
            <a:ext cx="64008" cy="621792"/>
          </a:xfrm>
          <a:prstGeom prst="rect">
            <a:avLst/>
          </a:prstGeom>
          <a:solidFill>
            <a:srgbClr val="2EAA6E"/>
          </a:solidFill>
          <a:ln w="12700">
            <a:solidFill>
              <a:srgbClr val="2EAA6E"/>
            </a:solidFill>
            <a:prstDash val="solid"/>
          </a:ln>
        </p:spPr>
        <p:txBody>
          <a:bodyPr/>
          <a:lstStyle/>
          <a:p>
            <a:endParaRPr lang="en-CH"/>
          </a:p>
        </p:txBody>
      </p:sp>
      <p:sp>
        <p:nvSpPr>
          <p:cNvPr id="5" name="Shape 3"/>
          <p:cNvSpPr/>
          <p:nvPr/>
        </p:nvSpPr>
        <p:spPr>
          <a:xfrm>
            <a:off x="621792" y="320040"/>
            <a:ext cx="73152" cy="50292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CH"/>
          </a:p>
        </p:txBody>
      </p:sp>
      <p:sp>
        <p:nvSpPr>
          <p:cNvPr id="7" name="Shape 5"/>
          <p:cNvSpPr/>
          <p:nvPr/>
        </p:nvSpPr>
        <p:spPr>
          <a:xfrm>
            <a:off x="411480" y="1051560"/>
            <a:ext cx="1371600" cy="301752"/>
          </a:xfrm>
          <a:prstGeom prst="roundRect">
            <a:avLst>
              <a:gd name="adj" fmla="val 24242"/>
            </a:avLst>
          </a:prstGeom>
          <a:solidFill>
            <a:srgbClr val="2EAA6E"/>
          </a:solidFill>
          <a:ln w="12700">
            <a:solidFill>
              <a:srgbClr val="2EAA6E"/>
            </a:solidFill>
            <a:prstDash val="solid"/>
          </a:ln>
        </p:spPr>
        <p:txBody>
          <a:bodyPr/>
          <a:lstStyle/>
          <a:p>
            <a:endParaRPr lang="en-CH"/>
          </a:p>
        </p:txBody>
      </p:sp>
      <p:sp>
        <p:nvSpPr>
          <p:cNvPr id="8" name="Text 6"/>
          <p:cNvSpPr/>
          <p:nvPr/>
        </p:nvSpPr>
        <p:spPr>
          <a:xfrm>
            <a:off x="411480" y="1051560"/>
            <a:ext cx="137160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WORKSHOP 104</a:t>
            </a:r>
            <a:endParaRPr lang="en-US" sz="900"/>
          </a:p>
        </p:txBody>
      </p:sp>
      <p:sp>
        <p:nvSpPr>
          <p:cNvPr id="9" name="Text 7"/>
          <p:cNvSpPr/>
          <p:nvPr/>
        </p:nvSpPr>
        <p:spPr>
          <a:xfrm>
            <a:off x="411480" y="1463040"/>
            <a:ext cx="594360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4000" b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Nutrition Across the</a:t>
            </a:r>
            <a:endParaRPr lang="en-US" sz="4000"/>
          </a:p>
          <a:p>
            <a:pPr marL="0" indent="0">
              <a:lnSpc>
                <a:spcPct val="115000"/>
              </a:lnSpc>
              <a:buNone/>
            </a:pPr>
            <a:r>
              <a:rPr lang="en-US" sz="4000" b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Preterm Spectrum</a:t>
            </a:r>
            <a:endParaRPr lang="en-US" sz="4000"/>
          </a:p>
        </p:txBody>
      </p:sp>
      <p:sp>
        <p:nvSpPr>
          <p:cNvPr id="10" name="Text 8"/>
          <p:cNvSpPr/>
          <p:nvPr/>
        </p:nvSpPr>
        <p:spPr>
          <a:xfrm>
            <a:off x="411480" y="3063240"/>
            <a:ext cx="5943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>
                <a:solidFill>
                  <a:srgbClr val="B5D4F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Prevention, Care, and Feeding Management</a:t>
            </a:r>
            <a:endParaRPr lang="en-US" sz="1800"/>
          </a:p>
        </p:txBody>
      </p:sp>
      <p:sp>
        <p:nvSpPr>
          <p:cNvPr id="11" name="Shape 9"/>
          <p:cNvSpPr/>
          <p:nvPr/>
        </p:nvSpPr>
        <p:spPr>
          <a:xfrm>
            <a:off x="411480" y="3657600"/>
            <a:ext cx="2377440" cy="347472"/>
          </a:xfrm>
          <a:prstGeom prst="roundRect">
            <a:avLst>
              <a:gd name="adj" fmla="val 26316"/>
            </a:avLst>
          </a:prstGeom>
          <a:solidFill>
            <a:srgbClr val="1D4D7A"/>
          </a:solidFill>
          <a:ln w="12700">
            <a:solidFill>
              <a:srgbClr val="2EAA6E"/>
            </a:solidFill>
            <a:prstDash val="solid"/>
          </a:ln>
        </p:spPr>
        <p:txBody>
          <a:bodyPr/>
          <a:lstStyle/>
          <a:p>
            <a:endParaRPr lang="en-CH"/>
          </a:p>
        </p:txBody>
      </p:sp>
      <p:sp>
        <p:nvSpPr>
          <p:cNvPr id="12" name="Text 10"/>
          <p:cNvSpPr/>
          <p:nvPr/>
        </p:nvSpPr>
        <p:spPr>
          <a:xfrm>
            <a:off x="411480" y="3657600"/>
            <a:ext cx="23774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>
                <a:solidFill>
                  <a:srgbClr val="6DDBA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9–11 September 2026</a:t>
            </a:r>
            <a:endParaRPr lang="en-US" sz="1100"/>
          </a:p>
        </p:txBody>
      </p:sp>
      <p:sp>
        <p:nvSpPr>
          <p:cNvPr id="13" name="Shape 11"/>
          <p:cNvSpPr/>
          <p:nvPr/>
        </p:nvSpPr>
        <p:spPr>
          <a:xfrm>
            <a:off x="2926080" y="3657600"/>
            <a:ext cx="2743200" cy="347472"/>
          </a:xfrm>
          <a:prstGeom prst="roundRect">
            <a:avLst>
              <a:gd name="adj" fmla="val 26316"/>
            </a:avLst>
          </a:prstGeom>
          <a:solidFill>
            <a:srgbClr val="1D4D7A"/>
          </a:solidFill>
          <a:ln w="12700">
            <a:solidFill>
              <a:srgbClr val="2EAA6E"/>
            </a:solidFill>
            <a:prstDash val="solid"/>
          </a:ln>
        </p:spPr>
        <p:txBody>
          <a:bodyPr/>
          <a:lstStyle/>
          <a:p>
            <a:endParaRPr lang="en-CH"/>
          </a:p>
        </p:txBody>
      </p:sp>
      <p:sp>
        <p:nvSpPr>
          <p:cNvPr id="14" name="Text 12"/>
          <p:cNvSpPr/>
          <p:nvPr/>
        </p:nvSpPr>
        <p:spPr>
          <a:xfrm>
            <a:off x="2926080" y="3657600"/>
            <a:ext cx="27432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>
                <a:solidFill>
                  <a:srgbClr val="6DDBA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Grand Tarabya Hotel, Istanbul</a:t>
            </a:r>
            <a:endParaRPr lang="en-US" sz="1100"/>
          </a:p>
        </p:txBody>
      </p:sp>
      <p:sp>
        <p:nvSpPr>
          <p:cNvPr id="15" name="Shape 13"/>
          <p:cNvSpPr/>
          <p:nvPr/>
        </p:nvSpPr>
        <p:spPr>
          <a:xfrm>
            <a:off x="6949440" y="0"/>
            <a:ext cx="2194560" cy="5143500"/>
          </a:xfrm>
          <a:prstGeom prst="rect">
            <a:avLst/>
          </a:prstGeom>
          <a:solidFill>
            <a:srgbClr val="162F58"/>
          </a:solidFill>
          <a:ln w="12700">
            <a:solidFill>
              <a:srgbClr val="162F58"/>
            </a:solidFill>
            <a:prstDash val="solid"/>
          </a:ln>
        </p:spPr>
        <p:txBody>
          <a:bodyPr/>
          <a:lstStyle/>
          <a:p>
            <a:endParaRPr lang="en-CH"/>
          </a:p>
        </p:txBody>
      </p:sp>
      <p:sp>
        <p:nvSpPr>
          <p:cNvPr id="16" name="Shape 14"/>
          <p:cNvSpPr/>
          <p:nvPr/>
        </p:nvSpPr>
        <p:spPr>
          <a:xfrm>
            <a:off x="6949440" y="0"/>
            <a:ext cx="36576" cy="5143500"/>
          </a:xfrm>
          <a:prstGeom prst="rect">
            <a:avLst/>
          </a:prstGeom>
          <a:solidFill>
            <a:srgbClr val="2EAA6E"/>
          </a:solidFill>
          <a:ln w="12700">
            <a:solidFill>
              <a:srgbClr val="2EAA6E"/>
            </a:solidFill>
            <a:prstDash val="solid"/>
          </a:ln>
        </p:spPr>
        <p:txBody>
          <a:bodyPr/>
          <a:lstStyle/>
          <a:p>
            <a:endParaRPr lang="en-CH"/>
          </a:p>
        </p:txBody>
      </p:sp>
      <p:sp>
        <p:nvSpPr>
          <p:cNvPr id="17" name="Shape 15"/>
          <p:cNvSpPr/>
          <p:nvPr/>
        </p:nvSpPr>
        <p:spPr>
          <a:xfrm>
            <a:off x="7223760" y="548640"/>
            <a:ext cx="640080" cy="640080"/>
          </a:xfrm>
          <a:prstGeom prst="ellipse">
            <a:avLst/>
          </a:prstGeom>
          <a:solidFill>
            <a:srgbClr val="E6F1FB"/>
          </a:solidFill>
          <a:ln w="12700">
            <a:solidFill>
              <a:srgbClr val="E6F1FB"/>
            </a:solidFill>
            <a:prstDash val="solid"/>
          </a:ln>
        </p:spPr>
        <p:txBody>
          <a:bodyPr/>
          <a:lstStyle/>
          <a:p>
            <a:endParaRPr lang="en-CH"/>
          </a:p>
        </p:txBody>
      </p:sp>
      <p:sp>
        <p:nvSpPr>
          <p:cNvPr id="18" name="Text 16"/>
          <p:cNvSpPr/>
          <p:nvPr/>
        </p:nvSpPr>
        <p:spPr>
          <a:xfrm>
            <a:off x="7223760" y="548640"/>
            <a:ext cx="640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>
                <a:solidFill>
                  <a:srgbClr val="1B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800"/>
          </a:p>
        </p:txBody>
      </p:sp>
      <p:sp>
        <p:nvSpPr>
          <p:cNvPr id="19" name="Text 17"/>
          <p:cNvSpPr/>
          <p:nvPr/>
        </p:nvSpPr>
        <p:spPr>
          <a:xfrm>
            <a:off x="7955280" y="594360"/>
            <a:ext cx="12801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900">
                <a:solidFill>
                  <a:srgbClr val="B5D4F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Neonatal</a:t>
            </a:r>
            <a:endParaRPr lang="en-US" sz="900"/>
          </a:p>
          <a:p>
            <a:pPr marL="0" indent="0">
              <a:lnSpc>
                <a:spcPct val="115000"/>
              </a:lnSpc>
              <a:buNone/>
            </a:pPr>
            <a:r>
              <a:rPr lang="en-US" sz="900">
                <a:solidFill>
                  <a:srgbClr val="B5D4F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Foundations</a:t>
            </a:r>
            <a:endParaRPr lang="en-US" sz="900"/>
          </a:p>
        </p:txBody>
      </p:sp>
      <p:sp>
        <p:nvSpPr>
          <p:cNvPr id="20" name="Shape 18"/>
          <p:cNvSpPr/>
          <p:nvPr/>
        </p:nvSpPr>
        <p:spPr>
          <a:xfrm>
            <a:off x="7223760" y="1645920"/>
            <a:ext cx="640080" cy="640080"/>
          </a:xfrm>
          <a:prstGeom prst="ellipse">
            <a:avLst/>
          </a:prstGeom>
          <a:solidFill>
            <a:srgbClr val="E1F5EE"/>
          </a:solidFill>
          <a:ln w="12700">
            <a:solidFill>
              <a:srgbClr val="E1F5EE"/>
            </a:solidFill>
            <a:prstDash val="solid"/>
          </a:ln>
        </p:spPr>
        <p:txBody>
          <a:bodyPr/>
          <a:lstStyle/>
          <a:p>
            <a:endParaRPr lang="en-CH"/>
          </a:p>
        </p:txBody>
      </p:sp>
      <p:sp>
        <p:nvSpPr>
          <p:cNvPr id="21" name="Text 19"/>
          <p:cNvSpPr/>
          <p:nvPr/>
        </p:nvSpPr>
        <p:spPr>
          <a:xfrm>
            <a:off x="7223760" y="1645920"/>
            <a:ext cx="640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>
                <a:solidFill>
                  <a:srgbClr val="0F6B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800"/>
          </a:p>
        </p:txBody>
      </p:sp>
      <p:sp>
        <p:nvSpPr>
          <p:cNvPr id="22" name="Text 20"/>
          <p:cNvSpPr/>
          <p:nvPr/>
        </p:nvSpPr>
        <p:spPr>
          <a:xfrm>
            <a:off x="7955280" y="1691640"/>
            <a:ext cx="12801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900">
                <a:solidFill>
                  <a:srgbClr val="B5D4F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Feeding the</a:t>
            </a:r>
            <a:endParaRPr lang="en-US" sz="900"/>
          </a:p>
          <a:p>
            <a:pPr marL="0" indent="0">
              <a:lnSpc>
                <a:spcPct val="115000"/>
              </a:lnSpc>
              <a:buNone/>
            </a:pPr>
            <a:r>
              <a:rPr lang="en-US" sz="900">
                <a:solidFill>
                  <a:srgbClr val="B5D4F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Fragile</a:t>
            </a:r>
            <a:endParaRPr lang="en-US" sz="900"/>
          </a:p>
        </p:txBody>
      </p:sp>
      <p:sp>
        <p:nvSpPr>
          <p:cNvPr id="23" name="Shape 21"/>
          <p:cNvSpPr/>
          <p:nvPr/>
        </p:nvSpPr>
        <p:spPr>
          <a:xfrm>
            <a:off x="7223760" y="2743200"/>
            <a:ext cx="640080" cy="640080"/>
          </a:xfrm>
          <a:prstGeom prst="ellipse">
            <a:avLst/>
          </a:prstGeom>
          <a:solidFill>
            <a:srgbClr val="EAF3DE"/>
          </a:solidFill>
          <a:ln w="12700">
            <a:solidFill>
              <a:srgbClr val="EAF3DE"/>
            </a:solidFill>
            <a:prstDash val="solid"/>
          </a:ln>
        </p:spPr>
        <p:txBody>
          <a:bodyPr/>
          <a:lstStyle/>
          <a:p>
            <a:endParaRPr lang="en-CH"/>
          </a:p>
        </p:txBody>
      </p:sp>
      <p:sp>
        <p:nvSpPr>
          <p:cNvPr id="24" name="Text 22"/>
          <p:cNvSpPr/>
          <p:nvPr/>
        </p:nvSpPr>
        <p:spPr>
          <a:xfrm>
            <a:off x="7223760" y="2743200"/>
            <a:ext cx="640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>
                <a:solidFill>
                  <a:srgbClr val="2750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800"/>
          </a:p>
        </p:txBody>
      </p:sp>
      <p:sp>
        <p:nvSpPr>
          <p:cNvPr id="25" name="Text 23"/>
          <p:cNvSpPr/>
          <p:nvPr/>
        </p:nvSpPr>
        <p:spPr>
          <a:xfrm>
            <a:off x="7955280" y="2788920"/>
            <a:ext cx="12801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900">
                <a:solidFill>
                  <a:srgbClr val="B5D4F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Innovations &amp;</a:t>
            </a:r>
            <a:endParaRPr lang="en-US" sz="900"/>
          </a:p>
          <a:p>
            <a:pPr marL="0" indent="0">
              <a:lnSpc>
                <a:spcPct val="115000"/>
              </a:lnSpc>
              <a:buNone/>
            </a:pPr>
            <a:r>
              <a:rPr lang="en-US" sz="900">
                <a:solidFill>
                  <a:srgbClr val="B5D4F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Microbiome</a:t>
            </a:r>
            <a:endParaRPr lang="en-US" sz="900"/>
          </a:p>
        </p:txBody>
      </p:sp>
      <p:sp>
        <p:nvSpPr>
          <p:cNvPr id="26" name="Shape 24"/>
          <p:cNvSpPr/>
          <p:nvPr/>
        </p:nvSpPr>
        <p:spPr>
          <a:xfrm>
            <a:off x="7223760" y="3840480"/>
            <a:ext cx="640080" cy="640080"/>
          </a:xfrm>
          <a:prstGeom prst="ellipse">
            <a:avLst/>
          </a:prstGeom>
          <a:solidFill>
            <a:srgbClr val="FCEBEB"/>
          </a:solidFill>
          <a:ln w="12700">
            <a:solidFill>
              <a:srgbClr val="FCEBEB"/>
            </a:solidFill>
            <a:prstDash val="solid"/>
          </a:ln>
        </p:spPr>
        <p:txBody>
          <a:bodyPr/>
          <a:lstStyle/>
          <a:p>
            <a:endParaRPr lang="en-CH"/>
          </a:p>
        </p:txBody>
      </p:sp>
      <p:sp>
        <p:nvSpPr>
          <p:cNvPr id="27" name="Text 25"/>
          <p:cNvSpPr/>
          <p:nvPr/>
        </p:nvSpPr>
        <p:spPr>
          <a:xfrm>
            <a:off x="7223760" y="3840480"/>
            <a:ext cx="640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>
                <a:solidFill>
                  <a:srgbClr val="791F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800"/>
          </a:p>
        </p:txBody>
      </p:sp>
      <p:sp>
        <p:nvSpPr>
          <p:cNvPr id="28" name="Text 26"/>
          <p:cNvSpPr/>
          <p:nvPr/>
        </p:nvSpPr>
        <p:spPr>
          <a:xfrm>
            <a:off x="7955280" y="3886200"/>
            <a:ext cx="12801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900">
                <a:solidFill>
                  <a:srgbClr val="B5D4F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NICU to</a:t>
            </a:r>
            <a:endParaRPr lang="en-US" sz="900"/>
          </a:p>
          <a:p>
            <a:pPr marL="0" indent="0">
              <a:lnSpc>
                <a:spcPct val="115000"/>
              </a:lnSpc>
              <a:buNone/>
            </a:pPr>
            <a:r>
              <a:rPr lang="en-US" sz="900">
                <a:solidFill>
                  <a:srgbClr val="B5D4F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Highchair</a:t>
            </a:r>
            <a:endParaRPr lang="en-US" sz="900"/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ED4114AC-E3FC-9461-A2D4-CA8774459565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72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22960" y="340194"/>
            <a:ext cx="3273552" cy="482766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7F9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60120"/>
          </a:xfrm>
          <a:prstGeom prst="rect">
            <a:avLst/>
          </a:prstGeom>
          <a:solidFill>
            <a:srgbClr val="1B3A6B"/>
          </a:solidFill>
          <a:ln w="12700">
            <a:solidFill>
              <a:srgbClr val="1B3A6B"/>
            </a:solidFill>
            <a:prstDash val="solid"/>
          </a:ln>
        </p:spPr>
        <p:txBody>
          <a:bodyPr/>
          <a:lstStyle/>
          <a:p>
            <a:endParaRPr lang="en-CH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09728" cy="960120"/>
          </a:xfrm>
          <a:prstGeom prst="rect">
            <a:avLst/>
          </a:prstGeom>
          <a:solidFill>
            <a:srgbClr val="1B3A6B"/>
          </a:solidFill>
          <a:ln w="12700">
            <a:solidFill>
              <a:srgbClr val="1B3A6B"/>
            </a:solidFill>
            <a:prstDash val="solid"/>
          </a:ln>
        </p:spPr>
        <p:txBody>
          <a:bodyPr/>
          <a:lstStyle/>
          <a:p>
            <a:endParaRPr lang="en-CH"/>
          </a:p>
        </p:txBody>
      </p:sp>
      <p:sp>
        <p:nvSpPr>
          <p:cNvPr id="4" name="Shape 2"/>
          <p:cNvSpPr/>
          <p:nvPr/>
        </p:nvSpPr>
        <p:spPr>
          <a:xfrm>
            <a:off x="256032" y="155448"/>
            <a:ext cx="621792" cy="621792"/>
          </a:xfrm>
          <a:prstGeom prst="ellipse">
            <a:avLst/>
          </a:prstGeom>
          <a:solidFill>
            <a:srgbClr val="E6F1FB"/>
          </a:solidFill>
          <a:ln w="12700">
            <a:solidFill>
              <a:srgbClr val="E6F1FB"/>
            </a:solidFill>
            <a:prstDash val="solid"/>
          </a:ln>
        </p:spPr>
        <p:txBody>
          <a:bodyPr/>
          <a:lstStyle/>
          <a:p>
            <a:endParaRPr lang="en-CH"/>
          </a:p>
        </p:txBody>
      </p:sp>
      <p:sp>
        <p:nvSpPr>
          <p:cNvPr id="5" name="Text 3"/>
          <p:cNvSpPr/>
          <p:nvPr/>
        </p:nvSpPr>
        <p:spPr>
          <a:xfrm>
            <a:off x="256032" y="155448"/>
            <a:ext cx="62179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>
                <a:solidFill>
                  <a:srgbClr val="1B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800"/>
          </a:p>
        </p:txBody>
      </p:sp>
      <p:sp>
        <p:nvSpPr>
          <p:cNvPr id="6" name="Text 4"/>
          <p:cNvSpPr/>
          <p:nvPr/>
        </p:nvSpPr>
        <p:spPr>
          <a:xfrm>
            <a:off x="1005840" y="91440"/>
            <a:ext cx="5943600" cy="50292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marL="0" indent="0">
              <a:buNone/>
            </a:pPr>
            <a:r>
              <a:rPr lang="en-US" sz="1600" b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Neonatal Nutrition Foundations</a:t>
            </a:r>
            <a:endParaRPr lang="en-US" sz="1600"/>
          </a:p>
        </p:txBody>
      </p:sp>
      <p:sp>
        <p:nvSpPr>
          <p:cNvPr id="7" name="Text 5"/>
          <p:cNvSpPr/>
          <p:nvPr/>
        </p:nvSpPr>
        <p:spPr>
          <a:xfrm>
            <a:off x="1005840" y="566928"/>
            <a:ext cx="4572000" cy="27432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pPr marL="0" indent="0">
              <a:buNone/>
            </a:pPr>
            <a:r>
              <a:rPr lang="en-US" sz="1000">
                <a:solidFill>
                  <a:srgbClr val="85B7EB"/>
                </a:solidFill>
                <a:latin typeface="Calibri"/>
                <a:ea typeface="Calibri"/>
                <a:cs typeface="Calibri"/>
              </a:rPr>
              <a:t>Wednesday, 9 September  ·  10:30 – 16:30</a:t>
            </a:r>
            <a:endParaRPr lang="en-US" sz="1000">
              <a:latin typeface="Calibri"/>
              <a:ea typeface="Calibri"/>
              <a:cs typeface="Calibri"/>
            </a:endParaRPr>
          </a:p>
        </p:txBody>
      </p:sp>
      <p:sp>
        <p:nvSpPr>
          <p:cNvPr id="8" name="Shape 6"/>
          <p:cNvSpPr/>
          <p:nvPr/>
        </p:nvSpPr>
        <p:spPr>
          <a:xfrm>
            <a:off x="6400800" y="256032"/>
            <a:ext cx="2514600" cy="384048"/>
          </a:xfrm>
          <a:prstGeom prst="roundRect">
            <a:avLst>
              <a:gd name="adj" fmla="val 19048"/>
            </a:avLst>
          </a:prstGeom>
          <a:solidFill>
            <a:srgbClr val="E6F1FB"/>
          </a:solidFill>
          <a:ln w="12700">
            <a:solidFill>
              <a:srgbClr val="E6F1FB"/>
            </a:solidFill>
            <a:prstDash val="solid"/>
          </a:ln>
        </p:spPr>
        <p:txBody>
          <a:bodyPr/>
          <a:lstStyle/>
          <a:p>
            <a:endParaRPr lang="en-CH"/>
          </a:p>
        </p:txBody>
      </p:sp>
      <p:sp>
        <p:nvSpPr>
          <p:cNvPr id="9" name="Text 7"/>
          <p:cNvSpPr/>
          <p:nvPr/>
        </p:nvSpPr>
        <p:spPr>
          <a:xfrm>
            <a:off x="6400800" y="256032"/>
            <a:ext cx="25146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>
                <a:solidFill>
                  <a:srgbClr val="1B3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Chair: Prof. Nadja Haiden (Austria)</a:t>
            </a:r>
            <a:endParaRPr lang="en-US" sz="950"/>
          </a:p>
        </p:txBody>
      </p:sp>
      <p:sp>
        <p:nvSpPr>
          <p:cNvPr id="10" name="Shape 8"/>
          <p:cNvSpPr/>
          <p:nvPr/>
        </p:nvSpPr>
        <p:spPr>
          <a:xfrm>
            <a:off x="164592" y="1078992"/>
            <a:ext cx="8814816" cy="438912"/>
          </a:xfrm>
          <a:prstGeom prst="rect">
            <a:avLst/>
          </a:prstGeom>
          <a:solidFill>
            <a:srgbClr val="EEF1F6"/>
          </a:solidFill>
          <a:ln w="12700">
            <a:solidFill>
              <a:srgbClr val="E0E5EE"/>
            </a:solidFill>
            <a:prstDash val="solid"/>
          </a:ln>
        </p:spPr>
        <p:txBody>
          <a:bodyPr/>
          <a:lstStyle/>
          <a:p>
            <a:endParaRPr lang="en-CH"/>
          </a:p>
        </p:txBody>
      </p:sp>
      <p:sp>
        <p:nvSpPr>
          <p:cNvPr id="11" name="Text 9"/>
          <p:cNvSpPr/>
          <p:nvPr/>
        </p:nvSpPr>
        <p:spPr>
          <a:xfrm>
            <a:off x="274320" y="1152144"/>
            <a:ext cx="9601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>
                <a:solidFill>
                  <a:srgbClr val="9AA5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10:30–10:50</a:t>
            </a:r>
            <a:endParaRPr lang="en-US" sz="900"/>
          </a:p>
        </p:txBody>
      </p:sp>
      <p:sp>
        <p:nvSpPr>
          <p:cNvPr id="12" name="Text 10"/>
          <p:cNvSpPr/>
          <p:nvPr/>
        </p:nvSpPr>
        <p:spPr>
          <a:xfrm>
            <a:off x="1325880" y="1133856"/>
            <a:ext cx="55778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>
                <a:solidFill>
                  <a:srgbClr val="5A68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Opening Welcome &amp; Session Objectives</a:t>
            </a:r>
            <a:endParaRPr lang="en-US" sz="950"/>
          </a:p>
        </p:txBody>
      </p:sp>
      <p:sp>
        <p:nvSpPr>
          <p:cNvPr id="13" name="Text 11"/>
          <p:cNvSpPr/>
          <p:nvPr/>
        </p:nvSpPr>
        <p:spPr>
          <a:xfrm>
            <a:off x="6949440" y="1133856"/>
            <a:ext cx="19659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50">
                <a:solidFill>
                  <a:srgbClr val="5A68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Michael Kary / MC &amp; Prof. Nadja Haiden</a:t>
            </a:r>
            <a:endParaRPr lang="en-US" sz="850"/>
          </a:p>
        </p:txBody>
      </p:sp>
      <p:sp>
        <p:nvSpPr>
          <p:cNvPr id="14" name="Shape 12"/>
          <p:cNvSpPr/>
          <p:nvPr/>
        </p:nvSpPr>
        <p:spPr>
          <a:xfrm>
            <a:off x="164592" y="1545336"/>
            <a:ext cx="8814816" cy="438912"/>
          </a:xfrm>
          <a:prstGeom prst="rect">
            <a:avLst/>
          </a:prstGeom>
          <a:solidFill>
            <a:srgbClr val="FFFFFF"/>
          </a:solidFill>
          <a:ln w="12700">
            <a:solidFill>
              <a:srgbClr val="E0E5EE"/>
            </a:solidFill>
            <a:prstDash val="solid"/>
          </a:ln>
        </p:spPr>
        <p:txBody>
          <a:bodyPr/>
          <a:lstStyle/>
          <a:p>
            <a:endParaRPr lang="en-CH"/>
          </a:p>
        </p:txBody>
      </p:sp>
      <p:sp>
        <p:nvSpPr>
          <p:cNvPr id="15" name="Shape 13"/>
          <p:cNvSpPr/>
          <p:nvPr/>
        </p:nvSpPr>
        <p:spPr>
          <a:xfrm>
            <a:off x="164592" y="1545336"/>
            <a:ext cx="54864" cy="438912"/>
          </a:xfrm>
          <a:prstGeom prst="rect">
            <a:avLst/>
          </a:prstGeom>
          <a:solidFill>
            <a:srgbClr val="1B3A6B"/>
          </a:solidFill>
          <a:ln w="12700">
            <a:solidFill>
              <a:srgbClr val="1B3A6B"/>
            </a:solidFill>
            <a:prstDash val="solid"/>
          </a:ln>
        </p:spPr>
        <p:txBody>
          <a:bodyPr/>
          <a:lstStyle/>
          <a:p>
            <a:endParaRPr lang="en-CH"/>
          </a:p>
        </p:txBody>
      </p:sp>
      <p:sp>
        <p:nvSpPr>
          <p:cNvPr id="16" name="Text 14"/>
          <p:cNvSpPr/>
          <p:nvPr/>
        </p:nvSpPr>
        <p:spPr>
          <a:xfrm>
            <a:off x="274320" y="1618488"/>
            <a:ext cx="9601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>
                <a:solidFill>
                  <a:srgbClr val="9AA5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10:50–11:30</a:t>
            </a:r>
            <a:endParaRPr lang="en-US" sz="900"/>
          </a:p>
        </p:txBody>
      </p:sp>
      <p:sp>
        <p:nvSpPr>
          <p:cNvPr id="17" name="Text 15"/>
          <p:cNvSpPr/>
          <p:nvPr/>
        </p:nvSpPr>
        <p:spPr>
          <a:xfrm>
            <a:off x="1325880" y="1600200"/>
            <a:ext cx="55778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b="1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Defining Optimal Growth in Preterm Infants</a:t>
            </a:r>
            <a:endParaRPr lang="en-US" sz="1050"/>
          </a:p>
        </p:txBody>
      </p:sp>
      <p:sp>
        <p:nvSpPr>
          <p:cNvPr id="18" name="Text 16"/>
          <p:cNvSpPr/>
          <p:nvPr/>
        </p:nvSpPr>
        <p:spPr>
          <a:xfrm>
            <a:off x="6949440" y="1600200"/>
            <a:ext cx="1965960" cy="347472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pPr marL="0" indent="0" algn="r">
              <a:buNone/>
            </a:pPr>
            <a:r>
              <a:rPr lang="en-US" sz="850">
                <a:solidFill>
                  <a:srgbClr val="5A6878"/>
                </a:solidFill>
                <a:latin typeface="Calibri"/>
                <a:ea typeface="Calibri"/>
                <a:cs typeface="Calibri"/>
              </a:rPr>
              <a:t>Prof. Tanis Fenton (CA)</a:t>
            </a:r>
            <a:endParaRPr lang="en-US" sz="850"/>
          </a:p>
        </p:txBody>
      </p:sp>
      <p:sp>
        <p:nvSpPr>
          <p:cNvPr id="19" name="Shape 17"/>
          <p:cNvSpPr/>
          <p:nvPr/>
        </p:nvSpPr>
        <p:spPr>
          <a:xfrm>
            <a:off x="164592" y="2011680"/>
            <a:ext cx="8814816" cy="438912"/>
          </a:xfrm>
          <a:prstGeom prst="rect">
            <a:avLst/>
          </a:prstGeom>
          <a:solidFill>
            <a:srgbClr val="FFFFFF"/>
          </a:solidFill>
          <a:ln w="12700">
            <a:solidFill>
              <a:srgbClr val="E0E5EE"/>
            </a:solidFill>
            <a:prstDash val="solid"/>
          </a:ln>
        </p:spPr>
        <p:txBody>
          <a:bodyPr/>
          <a:lstStyle/>
          <a:p>
            <a:endParaRPr lang="en-CH"/>
          </a:p>
        </p:txBody>
      </p:sp>
      <p:sp>
        <p:nvSpPr>
          <p:cNvPr id="20" name="Shape 18"/>
          <p:cNvSpPr/>
          <p:nvPr/>
        </p:nvSpPr>
        <p:spPr>
          <a:xfrm>
            <a:off x="164592" y="2011680"/>
            <a:ext cx="54864" cy="438912"/>
          </a:xfrm>
          <a:prstGeom prst="rect">
            <a:avLst/>
          </a:prstGeom>
          <a:solidFill>
            <a:srgbClr val="1B3A6B"/>
          </a:solidFill>
          <a:ln w="12700">
            <a:solidFill>
              <a:srgbClr val="1B3A6B"/>
            </a:solidFill>
            <a:prstDash val="solid"/>
          </a:ln>
        </p:spPr>
        <p:txBody>
          <a:bodyPr/>
          <a:lstStyle/>
          <a:p>
            <a:endParaRPr lang="en-CH"/>
          </a:p>
        </p:txBody>
      </p:sp>
      <p:sp>
        <p:nvSpPr>
          <p:cNvPr id="21" name="Text 19"/>
          <p:cNvSpPr/>
          <p:nvPr/>
        </p:nvSpPr>
        <p:spPr>
          <a:xfrm>
            <a:off x="274320" y="2084832"/>
            <a:ext cx="9601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>
                <a:solidFill>
                  <a:srgbClr val="9AA5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11:30–12:10</a:t>
            </a:r>
            <a:endParaRPr lang="en-US" sz="900"/>
          </a:p>
        </p:txBody>
      </p:sp>
      <p:sp>
        <p:nvSpPr>
          <p:cNvPr id="22" name="Text 20"/>
          <p:cNvSpPr/>
          <p:nvPr/>
        </p:nvSpPr>
        <p:spPr>
          <a:xfrm>
            <a:off x="1325880" y="2066544"/>
            <a:ext cx="55778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b="1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Initiating and Advancing Feeds in the NICU</a:t>
            </a:r>
            <a:endParaRPr lang="en-US" sz="1050"/>
          </a:p>
        </p:txBody>
      </p:sp>
      <p:sp>
        <p:nvSpPr>
          <p:cNvPr id="23" name="Text 21"/>
          <p:cNvSpPr/>
          <p:nvPr/>
        </p:nvSpPr>
        <p:spPr>
          <a:xfrm>
            <a:off x="6949440" y="2066544"/>
            <a:ext cx="19659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50">
                <a:solidFill>
                  <a:srgbClr val="5A68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Nadja Haiden (Austria)</a:t>
            </a:r>
            <a:endParaRPr lang="en-US" sz="850"/>
          </a:p>
        </p:txBody>
      </p:sp>
      <p:sp>
        <p:nvSpPr>
          <p:cNvPr id="24" name="Shape 22"/>
          <p:cNvSpPr/>
          <p:nvPr/>
        </p:nvSpPr>
        <p:spPr>
          <a:xfrm>
            <a:off x="164592" y="2478024"/>
            <a:ext cx="8814816" cy="438912"/>
          </a:xfrm>
          <a:prstGeom prst="rect">
            <a:avLst/>
          </a:prstGeom>
          <a:solidFill>
            <a:srgbClr val="EEF1F6"/>
          </a:solidFill>
          <a:ln w="12700">
            <a:solidFill>
              <a:srgbClr val="E0E5EE"/>
            </a:solidFill>
            <a:prstDash val="solid"/>
          </a:ln>
        </p:spPr>
        <p:txBody>
          <a:bodyPr/>
          <a:lstStyle/>
          <a:p>
            <a:endParaRPr lang="en-CH"/>
          </a:p>
        </p:txBody>
      </p:sp>
      <p:sp>
        <p:nvSpPr>
          <p:cNvPr id="25" name="Text 23"/>
          <p:cNvSpPr/>
          <p:nvPr/>
        </p:nvSpPr>
        <p:spPr>
          <a:xfrm>
            <a:off x="274320" y="2551176"/>
            <a:ext cx="9601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>
                <a:solidFill>
                  <a:srgbClr val="9AA5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12:15–14:00</a:t>
            </a:r>
            <a:endParaRPr lang="en-US" sz="900"/>
          </a:p>
        </p:txBody>
      </p:sp>
      <p:sp>
        <p:nvSpPr>
          <p:cNvPr id="26" name="Text 24"/>
          <p:cNvSpPr/>
          <p:nvPr/>
        </p:nvSpPr>
        <p:spPr>
          <a:xfrm>
            <a:off x="1325880" y="2532888"/>
            <a:ext cx="55778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>
                <a:solidFill>
                  <a:srgbClr val="5A68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Lunch break</a:t>
            </a:r>
            <a:endParaRPr lang="en-US" sz="950"/>
          </a:p>
        </p:txBody>
      </p:sp>
      <p:sp>
        <p:nvSpPr>
          <p:cNvPr id="27" name="Shape 25"/>
          <p:cNvSpPr/>
          <p:nvPr/>
        </p:nvSpPr>
        <p:spPr>
          <a:xfrm>
            <a:off x="164592" y="2944368"/>
            <a:ext cx="8814816" cy="438912"/>
          </a:xfrm>
          <a:prstGeom prst="rect">
            <a:avLst/>
          </a:prstGeom>
          <a:solidFill>
            <a:srgbClr val="FFFFFF"/>
          </a:solidFill>
          <a:ln w="12700">
            <a:solidFill>
              <a:srgbClr val="E0E5EE"/>
            </a:solidFill>
            <a:prstDash val="solid"/>
          </a:ln>
        </p:spPr>
        <p:txBody>
          <a:bodyPr/>
          <a:lstStyle/>
          <a:p>
            <a:endParaRPr lang="en-CH"/>
          </a:p>
        </p:txBody>
      </p:sp>
      <p:sp>
        <p:nvSpPr>
          <p:cNvPr id="28" name="Shape 26"/>
          <p:cNvSpPr/>
          <p:nvPr/>
        </p:nvSpPr>
        <p:spPr>
          <a:xfrm>
            <a:off x="164592" y="2944368"/>
            <a:ext cx="54864" cy="438912"/>
          </a:xfrm>
          <a:prstGeom prst="rect">
            <a:avLst/>
          </a:prstGeom>
          <a:solidFill>
            <a:srgbClr val="1B3A6B"/>
          </a:solidFill>
          <a:ln w="12700">
            <a:solidFill>
              <a:srgbClr val="1B3A6B"/>
            </a:solidFill>
            <a:prstDash val="solid"/>
          </a:ln>
        </p:spPr>
        <p:txBody>
          <a:bodyPr/>
          <a:lstStyle/>
          <a:p>
            <a:endParaRPr lang="en-CH"/>
          </a:p>
        </p:txBody>
      </p:sp>
      <p:sp>
        <p:nvSpPr>
          <p:cNvPr id="29" name="Text 27"/>
          <p:cNvSpPr/>
          <p:nvPr/>
        </p:nvSpPr>
        <p:spPr>
          <a:xfrm>
            <a:off x="274320" y="3017520"/>
            <a:ext cx="9601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>
                <a:solidFill>
                  <a:srgbClr val="9AA5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14:00–14:40</a:t>
            </a:r>
            <a:endParaRPr lang="en-US" sz="900"/>
          </a:p>
        </p:txBody>
      </p:sp>
      <p:sp>
        <p:nvSpPr>
          <p:cNvPr id="30" name="Text 28"/>
          <p:cNvSpPr/>
          <p:nvPr/>
        </p:nvSpPr>
        <p:spPr>
          <a:xfrm>
            <a:off x="1325880" y="2999232"/>
            <a:ext cx="55778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b="1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Human Milk Fortification: From Standard to Precision Nutrition Approaches</a:t>
            </a:r>
            <a:endParaRPr lang="en-US" sz="1050"/>
          </a:p>
        </p:txBody>
      </p:sp>
      <p:sp>
        <p:nvSpPr>
          <p:cNvPr id="31" name="Text 29"/>
          <p:cNvSpPr/>
          <p:nvPr/>
        </p:nvSpPr>
        <p:spPr>
          <a:xfrm>
            <a:off x="6949440" y="2999232"/>
            <a:ext cx="19659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50">
                <a:solidFill>
                  <a:srgbClr val="5A68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</a:t>
            </a:r>
            <a:r>
              <a:rPr lang="en-US" sz="850" err="1">
                <a:solidFill>
                  <a:srgbClr val="5A68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Sertaç</a:t>
            </a:r>
            <a:r>
              <a:rPr lang="en-US" sz="850">
                <a:solidFill>
                  <a:srgbClr val="5A68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Arslanoğlu (Turkey)</a:t>
            </a:r>
            <a:endParaRPr lang="en-US" sz="850"/>
          </a:p>
        </p:txBody>
      </p:sp>
      <p:sp>
        <p:nvSpPr>
          <p:cNvPr id="32" name="Shape 30"/>
          <p:cNvSpPr/>
          <p:nvPr/>
        </p:nvSpPr>
        <p:spPr>
          <a:xfrm>
            <a:off x="164592" y="3410712"/>
            <a:ext cx="8814816" cy="438912"/>
          </a:xfrm>
          <a:prstGeom prst="rect">
            <a:avLst/>
          </a:prstGeom>
          <a:solidFill>
            <a:srgbClr val="FFFFFF"/>
          </a:solidFill>
          <a:ln w="12700">
            <a:solidFill>
              <a:srgbClr val="E0E5EE"/>
            </a:solidFill>
            <a:prstDash val="solid"/>
          </a:ln>
        </p:spPr>
        <p:txBody>
          <a:bodyPr/>
          <a:lstStyle/>
          <a:p>
            <a:endParaRPr lang="en-CH"/>
          </a:p>
        </p:txBody>
      </p:sp>
      <p:sp>
        <p:nvSpPr>
          <p:cNvPr id="33" name="Shape 31"/>
          <p:cNvSpPr/>
          <p:nvPr/>
        </p:nvSpPr>
        <p:spPr>
          <a:xfrm>
            <a:off x="164592" y="3410712"/>
            <a:ext cx="54864" cy="438912"/>
          </a:xfrm>
          <a:prstGeom prst="rect">
            <a:avLst/>
          </a:prstGeom>
          <a:solidFill>
            <a:srgbClr val="1B3A6B"/>
          </a:solidFill>
          <a:ln w="12700">
            <a:solidFill>
              <a:srgbClr val="1B3A6B"/>
            </a:solidFill>
            <a:prstDash val="solid"/>
          </a:ln>
        </p:spPr>
        <p:txBody>
          <a:bodyPr/>
          <a:lstStyle/>
          <a:p>
            <a:endParaRPr lang="en-CH"/>
          </a:p>
        </p:txBody>
      </p:sp>
      <p:sp>
        <p:nvSpPr>
          <p:cNvPr id="34" name="Text 32"/>
          <p:cNvSpPr/>
          <p:nvPr/>
        </p:nvSpPr>
        <p:spPr>
          <a:xfrm>
            <a:off x="274320" y="3483864"/>
            <a:ext cx="9601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>
                <a:solidFill>
                  <a:srgbClr val="9AA5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14:40–15:10</a:t>
            </a:r>
            <a:endParaRPr lang="en-US" sz="900"/>
          </a:p>
        </p:txBody>
      </p:sp>
      <p:sp>
        <p:nvSpPr>
          <p:cNvPr id="35" name="Text 33"/>
          <p:cNvSpPr/>
          <p:nvPr/>
        </p:nvSpPr>
        <p:spPr>
          <a:xfrm>
            <a:off x="1325880" y="3465576"/>
            <a:ext cx="55778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b="1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Feeding Tolerance &amp; GI Maturation: Mechanisms and Clinical Response</a:t>
            </a:r>
            <a:endParaRPr lang="en-US" sz="1050"/>
          </a:p>
        </p:txBody>
      </p:sp>
      <p:sp>
        <p:nvSpPr>
          <p:cNvPr id="36" name="Text 34"/>
          <p:cNvSpPr/>
          <p:nvPr/>
        </p:nvSpPr>
        <p:spPr>
          <a:xfrm>
            <a:off x="6949440" y="3465576"/>
            <a:ext cx="19659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50">
                <a:solidFill>
                  <a:srgbClr val="5A68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Mark Johnson (UK)</a:t>
            </a:r>
            <a:endParaRPr lang="en-US" sz="850"/>
          </a:p>
        </p:txBody>
      </p:sp>
      <p:sp>
        <p:nvSpPr>
          <p:cNvPr id="37" name="Shape 35"/>
          <p:cNvSpPr/>
          <p:nvPr/>
        </p:nvSpPr>
        <p:spPr>
          <a:xfrm>
            <a:off x="164592" y="3877056"/>
            <a:ext cx="8814816" cy="438912"/>
          </a:xfrm>
          <a:prstGeom prst="rect">
            <a:avLst/>
          </a:prstGeom>
          <a:solidFill>
            <a:srgbClr val="EEF1F6"/>
          </a:solidFill>
          <a:ln w="12700">
            <a:solidFill>
              <a:srgbClr val="E0E5EE"/>
            </a:solidFill>
            <a:prstDash val="solid"/>
          </a:ln>
        </p:spPr>
        <p:txBody>
          <a:bodyPr/>
          <a:lstStyle/>
          <a:p>
            <a:endParaRPr lang="en-CH"/>
          </a:p>
        </p:txBody>
      </p:sp>
      <p:sp>
        <p:nvSpPr>
          <p:cNvPr id="38" name="Text 36"/>
          <p:cNvSpPr/>
          <p:nvPr/>
        </p:nvSpPr>
        <p:spPr>
          <a:xfrm>
            <a:off x="274320" y="3950208"/>
            <a:ext cx="9601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>
                <a:solidFill>
                  <a:srgbClr val="9AA5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15:10–15:40</a:t>
            </a:r>
            <a:endParaRPr lang="en-US" sz="900"/>
          </a:p>
        </p:txBody>
      </p:sp>
      <p:sp>
        <p:nvSpPr>
          <p:cNvPr id="39" name="Text 37"/>
          <p:cNvSpPr/>
          <p:nvPr/>
        </p:nvSpPr>
        <p:spPr>
          <a:xfrm>
            <a:off x="1325880" y="3931920"/>
            <a:ext cx="55778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>
                <a:solidFill>
                  <a:srgbClr val="5A68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Coffee break</a:t>
            </a:r>
            <a:endParaRPr lang="en-US" sz="950"/>
          </a:p>
        </p:txBody>
      </p:sp>
      <p:sp>
        <p:nvSpPr>
          <p:cNvPr id="40" name="Shape 38"/>
          <p:cNvSpPr/>
          <p:nvPr/>
        </p:nvSpPr>
        <p:spPr>
          <a:xfrm>
            <a:off x="164592" y="4343400"/>
            <a:ext cx="8814816" cy="438912"/>
          </a:xfrm>
          <a:prstGeom prst="rect">
            <a:avLst/>
          </a:prstGeom>
          <a:solidFill>
            <a:srgbClr val="FFFFFF"/>
          </a:solidFill>
          <a:ln w="12700">
            <a:solidFill>
              <a:srgbClr val="E0E5EE"/>
            </a:solidFill>
            <a:prstDash val="solid"/>
          </a:ln>
        </p:spPr>
        <p:txBody>
          <a:bodyPr/>
          <a:lstStyle/>
          <a:p>
            <a:endParaRPr lang="en-CH"/>
          </a:p>
        </p:txBody>
      </p:sp>
      <p:sp>
        <p:nvSpPr>
          <p:cNvPr id="41" name="Shape 39"/>
          <p:cNvSpPr/>
          <p:nvPr/>
        </p:nvSpPr>
        <p:spPr>
          <a:xfrm>
            <a:off x="164592" y="4343400"/>
            <a:ext cx="54864" cy="438912"/>
          </a:xfrm>
          <a:prstGeom prst="rect">
            <a:avLst/>
          </a:prstGeom>
          <a:solidFill>
            <a:srgbClr val="1B3A6B"/>
          </a:solidFill>
          <a:ln w="12700">
            <a:solidFill>
              <a:srgbClr val="1B3A6B"/>
            </a:solidFill>
            <a:prstDash val="solid"/>
          </a:ln>
        </p:spPr>
        <p:txBody>
          <a:bodyPr/>
          <a:lstStyle/>
          <a:p>
            <a:endParaRPr lang="en-CH"/>
          </a:p>
        </p:txBody>
      </p:sp>
      <p:sp>
        <p:nvSpPr>
          <p:cNvPr id="42" name="Text 40"/>
          <p:cNvSpPr/>
          <p:nvPr/>
        </p:nvSpPr>
        <p:spPr>
          <a:xfrm>
            <a:off x="274320" y="4416552"/>
            <a:ext cx="9601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>
                <a:solidFill>
                  <a:srgbClr val="9AA5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15:40–16:20</a:t>
            </a:r>
            <a:endParaRPr lang="en-US" sz="900"/>
          </a:p>
        </p:txBody>
      </p:sp>
      <p:sp>
        <p:nvSpPr>
          <p:cNvPr id="43" name="Text 41"/>
          <p:cNvSpPr/>
          <p:nvPr/>
        </p:nvSpPr>
        <p:spPr>
          <a:xfrm>
            <a:off x="1325880" y="4398264"/>
            <a:ext cx="55778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b="1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Meeting Nutrition Targets in Resource-Limited Settings</a:t>
            </a:r>
          </a:p>
        </p:txBody>
      </p:sp>
      <p:sp>
        <p:nvSpPr>
          <p:cNvPr id="44" name="Text 42"/>
          <p:cNvSpPr/>
          <p:nvPr/>
        </p:nvSpPr>
        <p:spPr>
          <a:xfrm>
            <a:off x="6949440" y="4398264"/>
            <a:ext cx="19659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50">
                <a:solidFill>
                  <a:srgbClr val="5A68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Dr. Hannelie Kemp (South Africa)</a:t>
            </a:r>
          </a:p>
        </p:txBody>
      </p:sp>
      <p:sp>
        <p:nvSpPr>
          <p:cNvPr id="45" name="Shape 43"/>
          <p:cNvSpPr/>
          <p:nvPr/>
        </p:nvSpPr>
        <p:spPr>
          <a:xfrm>
            <a:off x="164592" y="4809744"/>
            <a:ext cx="8814816" cy="438912"/>
          </a:xfrm>
          <a:prstGeom prst="rect">
            <a:avLst/>
          </a:prstGeom>
          <a:solidFill>
            <a:srgbClr val="EEF1F6"/>
          </a:solidFill>
          <a:ln w="12700">
            <a:solidFill>
              <a:srgbClr val="E0E5EE"/>
            </a:solidFill>
            <a:prstDash val="solid"/>
          </a:ln>
        </p:spPr>
        <p:txBody>
          <a:bodyPr/>
          <a:lstStyle/>
          <a:p>
            <a:endParaRPr lang="en-CH"/>
          </a:p>
        </p:txBody>
      </p:sp>
      <p:sp>
        <p:nvSpPr>
          <p:cNvPr id="46" name="Text 44"/>
          <p:cNvSpPr/>
          <p:nvPr/>
        </p:nvSpPr>
        <p:spPr>
          <a:xfrm>
            <a:off x="274320" y="4882896"/>
            <a:ext cx="9601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>
                <a:solidFill>
                  <a:srgbClr val="9AA5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16:10–16:20</a:t>
            </a:r>
            <a:endParaRPr lang="en-US" sz="900"/>
          </a:p>
        </p:txBody>
      </p:sp>
      <p:sp>
        <p:nvSpPr>
          <p:cNvPr id="47" name="Text 45"/>
          <p:cNvSpPr/>
          <p:nvPr/>
        </p:nvSpPr>
        <p:spPr>
          <a:xfrm>
            <a:off x="1325880" y="4864608"/>
            <a:ext cx="55778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>
                <a:solidFill>
                  <a:srgbClr val="5A68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Wrap-up &amp; Logistics</a:t>
            </a:r>
            <a:endParaRPr lang="en-US" sz="950"/>
          </a:p>
        </p:txBody>
      </p:sp>
      <p:sp>
        <p:nvSpPr>
          <p:cNvPr id="48" name="Shape 46"/>
          <p:cNvSpPr/>
          <p:nvPr/>
        </p:nvSpPr>
        <p:spPr>
          <a:xfrm>
            <a:off x="0" y="4846320"/>
            <a:ext cx="9144000" cy="297180"/>
          </a:xfrm>
          <a:prstGeom prst="rect">
            <a:avLst/>
          </a:prstGeom>
          <a:solidFill>
            <a:srgbClr val="1B3A6B"/>
          </a:solidFill>
          <a:ln w="12700">
            <a:solidFill>
              <a:srgbClr val="1B3A6B"/>
            </a:solidFill>
            <a:prstDash val="solid"/>
          </a:ln>
        </p:spPr>
        <p:txBody>
          <a:bodyPr/>
          <a:lstStyle/>
          <a:p>
            <a:endParaRPr lang="en-CH"/>
          </a:p>
        </p:txBody>
      </p:sp>
      <p:sp>
        <p:nvSpPr>
          <p:cNvPr id="49" name="Text 47"/>
          <p:cNvSpPr/>
          <p:nvPr/>
        </p:nvSpPr>
        <p:spPr>
          <a:xfrm>
            <a:off x="274320" y="4846320"/>
            <a:ext cx="859536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>
                <a:solidFill>
                  <a:srgbClr val="85B7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Nestlé Nutrition Institute  ·  Wyeth Nutrition Science Center  ·  Istanbul 2026</a:t>
            </a:r>
            <a:endParaRPr lang="en-US" sz="8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7F9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60120"/>
          </a:xfrm>
          <a:prstGeom prst="rect">
            <a:avLst/>
          </a:prstGeom>
          <a:solidFill>
            <a:srgbClr val="1B3A6B"/>
          </a:solidFill>
          <a:ln w="12700">
            <a:solidFill>
              <a:srgbClr val="1B3A6B"/>
            </a:solidFill>
            <a:prstDash val="solid"/>
          </a:ln>
        </p:spPr>
        <p:txBody>
          <a:bodyPr/>
          <a:lstStyle/>
          <a:p>
            <a:endParaRPr lang="en-CH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09728" cy="960120"/>
          </a:xfrm>
          <a:prstGeom prst="rect">
            <a:avLst/>
          </a:prstGeom>
          <a:solidFill>
            <a:srgbClr val="2EAA6E"/>
          </a:solidFill>
          <a:ln w="12700">
            <a:solidFill>
              <a:srgbClr val="2EAA6E"/>
            </a:solidFill>
            <a:prstDash val="solid"/>
          </a:ln>
        </p:spPr>
        <p:txBody>
          <a:bodyPr/>
          <a:lstStyle/>
          <a:p>
            <a:endParaRPr lang="en-CH"/>
          </a:p>
        </p:txBody>
      </p:sp>
      <p:sp>
        <p:nvSpPr>
          <p:cNvPr id="4" name="Shape 2"/>
          <p:cNvSpPr/>
          <p:nvPr/>
        </p:nvSpPr>
        <p:spPr>
          <a:xfrm>
            <a:off x="256032" y="155448"/>
            <a:ext cx="621792" cy="621792"/>
          </a:xfrm>
          <a:prstGeom prst="ellipse">
            <a:avLst/>
          </a:prstGeom>
          <a:solidFill>
            <a:srgbClr val="E1F5EE"/>
          </a:solidFill>
          <a:ln w="12700">
            <a:solidFill>
              <a:srgbClr val="E1F5EE"/>
            </a:solidFill>
            <a:prstDash val="solid"/>
          </a:ln>
        </p:spPr>
        <p:txBody>
          <a:bodyPr/>
          <a:lstStyle/>
          <a:p>
            <a:endParaRPr lang="en-CH"/>
          </a:p>
        </p:txBody>
      </p:sp>
      <p:sp>
        <p:nvSpPr>
          <p:cNvPr id="5" name="Text 3"/>
          <p:cNvSpPr/>
          <p:nvPr/>
        </p:nvSpPr>
        <p:spPr>
          <a:xfrm>
            <a:off x="256032" y="155448"/>
            <a:ext cx="62179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>
                <a:solidFill>
                  <a:srgbClr val="0F6B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800"/>
          </a:p>
        </p:txBody>
      </p:sp>
      <p:sp>
        <p:nvSpPr>
          <p:cNvPr id="6" name="Text 4"/>
          <p:cNvSpPr/>
          <p:nvPr/>
        </p:nvSpPr>
        <p:spPr>
          <a:xfrm>
            <a:off x="1005840" y="91440"/>
            <a:ext cx="5943600" cy="50292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marL="0" indent="0">
              <a:buNone/>
            </a:pPr>
            <a:r>
              <a:rPr lang="en-US" sz="1600" b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Feeding the Fragile: Key Nutrition Aspects for Preterm Babies</a:t>
            </a:r>
            <a:endParaRPr lang="en-US" sz="1600"/>
          </a:p>
        </p:txBody>
      </p:sp>
      <p:sp>
        <p:nvSpPr>
          <p:cNvPr id="7" name="Text 5"/>
          <p:cNvSpPr/>
          <p:nvPr/>
        </p:nvSpPr>
        <p:spPr>
          <a:xfrm>
            <a:off x="1005840" y="566928"/>
            <a:ext cx="4572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>
                <a:solidFill>
                  <a:srgbClr val="85B7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Thursday, 10 September  ·  09:00 – 12:30</a:t>
            </a:r>
            <a:endParaRPr lang="en-US" sz="1000"/>
          </a:p>
        </p:txBody>
      </p:sp>
      <p:sp>
        <p:nvSpPr>
          <p:cNvPr id="8" name="Shape 6"/>
          <p:cNvSpPr/>
          <p:nvPr/>
        </p:nvSpPr>
        <p:spPr>
          <a:xfrm>
            <a:off x="6400800" y="256032"/>
            <a:ext cx="2514600" cy="384048"/>
          </a:xfrm>
          <a:prstGeom prst="roundRect">
            <a:avLst>
              <a:gd name="adj" fmla="val 19048"/>
            </a:avLst>
          </a:prstGeom>
          <a:solidFill>
            <a:srgbClr val="E1F5EE"/>
          </a:solidFill>
          <a:ln w="12700">
            <a:solidFill>
              <a:srgbClr val="E1F5EE"/>
            </a:solidFill>
            <a:prstDash val="solid"/>
          </a:ln>
        </p:spPr>
        <p:txBody>
          <a:bodyPr/>
          <a:lstStyle/>
          <a:p>
            <a:endParaRPr lang="en-CH"/>
          </a:p>
        </p:txBody>
      </p:sp>
      <p:sp>
        <p:nvSpPr>
          <p:cNvPr id="9" name="Text 7"/>
          <p:cNvSpPr/>
          <p:nvPr/>
        </p:nvSpPr>
        <p:spPr>
          <a:xfrm>
            <a:off x="6400800" y="256032"/>
            <a:ext cx="25146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>
                <a:solidFill>
                  <a:srgbClr val="0F6B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Chair: Prof. Mark Johnson (UK)</a:t>
            </a:r>
            <a:endParaRPr lang="en-US" sz="950"/>
          </a:p>
        </p:txBody>
      </p:sp>
      <p:sp>
        <p:nvSpPr>
          <p:cNvPr id="10" name="Shape 8"/>
          <p:cNvSpPr/>
          <p:nvPr/>
        </p:nvSpPr>
        <p:spPr>
          <a:xfrm>
            <a:off x="164592" y="1078992"/>
            <a:ext cx="8814816" cy="438912"/>
          </a:xfrm>
          <a:prstGeom prst="rect">
            <a:avLst/>
          </a:prstGeom>
          <a:solidFill>
            <a:srgbClr val="EEF1F6"/>
          </a:solidFill>
          <a:ln w="12700">
            <a:solidFill>
              <a:srgbClr val="E0E5EE"/>
            </a:solidFill>
            <a:prstDash val="solid"/>
          </a:ln>
        </p:spPr>
        <p:txBody>
          <a:bodyPr/>
          <a:lstStyle/>
          <a:p>
            <a:endParaRPr lang="en-CH"/>
          </a:p>
        </p:txBody>
      </p:sp>
      <p:sp>
        <p:nvSpPr>
          <p:cNvPr id="11" name="Text 9"/>
          <p:cNvSpPr/>
          <p:nvPr/>
        </p:nvSpPr>
        <p:spPr>
          <a:xfrm>
            <a:off x="274320" y="1152144"/>
            <a:ext cx="9601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>
                <a:solidFill>
                  <a:srgbClr val="9AA5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09:00–09:10</a:t>
            </a:r>
            <a:endParaRPr lang="en-US" sz="900"/>
          </a:p>
        </p:txBody>
      </p:sp>
      <p:sp>
        <p:nvSpPr>
          <p:cNvPr id="12" name="Text 10"/>
          <p:cNvSpPr/>
          <p:nvPr/>
        </p:nvSpPr>
        <p:spPr>
          <a:xfrm>
            <a:off x="1325880" y="1133856"/>
            <a:ext cx="55778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>
                <a:solidFill>
                  <a:srgbClr val="5A68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Session Objectives</a:t>
            </a:r>
            <a:endParaRPr lang="en-US" sz="950"/>
          </a:p>
        </p:txBody>
      </p:sp>
      <p:sp>
        <p:nvSpPr>
          <p:cNvPr id="13" name="Text 11"/>
          <p:cNvSpPr/>
          <p:nvPr/>
        </p:nvSpPr>
        <p:spPr>
          <a:xfrm>
            <a:off x="6949440" y="1133856"/>
            <a:ext cx="19659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50">
                <a:solidFill>
                  <a:srgbClr val="5A68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Mark Johnson</a:t>
            </a:r>
            <a:endParaRPr lang="en-US" sz="850"/>
          </a:p>
        </p:txBody>
      </p:sp>
      <p:sp>
        <p:nvSpPr>
          <p:cNvPr id="14" name="Shape 12"/>
          <p:cNvSpPr/>
          <p:nvPr/>
        </p:nvSpPr>
        <p:spPr>
          <a:xfrm>
            <a:off x="164592" y="1545336"/>
            <a:ext cx="8814816" cy="438912"/>
          </a:xfrm>
          <a:prstGeom prst="rect">
            <a:avLst/>
          </a:prstGeom>
          <a:solidFill>
            <a:srgbClr val="FFFFFF"/>
          </a:solidFill>
          <a:ln w="12700">
            <a:solidFill>
              <a:srgbClr val="E0E5EE"/>
            </a:solidFill>
            <a:prstDash val="solid"/>
          </a:ln>
        </p:spPr>
        <p:txBody>
          <a:bodyPr/>
          <a:lstStyle/>
          <a:p>
            <a:endParaRPr lang="en-CH"/>
          </a:p>
        </p:txBody>
      </p:sp>
      <p:sp>
        <p:nvSpPr>
          <p:cNvPr id="15" name="Shape 13"/>
          <p:cNvSpPr/>
          <p:nvPr/>
        </p:nvSpPr>
        <p:spPr>
          <a:xfrm>
            <a:off x="164592" y="1545336"/>
            <a:ext cx="54864" cy="438912"/>
          </a:xfrm>
          <a:prstGeom prst="rect">
            <a:avLst/>
          </a:prstGeom>
          <a:solidFill>
            <a:srgbClr val="2EAA6E"/>
          </a:solidFill>
          <a:ln w="12700">
            <a:solidFill>
              <a:srgbClr val="2EAA6E"/>
            </a:solidFill>
            <a:prstDash val="solid"/>
          </a:ln>
        </p:spPr>
        <p:txBody>
          <a:bodyPr/>
          <a:lstStyle/>
          <a:p>
            <a:endParaRPr lang="en-CH"/>
          </a:p>
        </p:txBody>
      </p:sp>
      <p:sp>
        <p:nvSpPr>
          <p:cNvPr id="16" name="Text 14"/>
          <p:cNvSpPr/>
          <p:nvPr/>
        </p:nvSpPr>
        <p:spPr>
          <a:xfrm>
            <a:off x="274320" y="1618488"/>
            <a:ext cx="9601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>
                <a:solidFill>
                  <a:srgbClr val="9AA5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09:10–09:50</a:t>
            </a:r>
            <a:endParaRPr lang="en-US" sz="900"/>
          </a:p>
        </p:txBody>
      </p:sp>
      <p:sp>
        <p:nvSpPr>
          <p:cNvPr id="17" name="Text 15"/>
          <p:cNvSpPr/>
          <p:nvPr/>
        </p:nvSpPr>
        <p:spPr>
          <a:xfrm>
            <a:off x="1325880" y="1600200"/>
            <a:ext cx="55778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b="1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Parenteral Nutrition in VLBW Infants: Evidence &amp; Best Practice</a:t>
            </a:r>
            <a:endParaRPr lang="en-US" sz="1050"/>
          </a:p>
        </p:txBody>
      </p:sp>
      <p:sp>
        <p:nvSpPr>
          <p:cNvPr id="18" name="Text 16"/>
          <p:cNvSpPr/>
          <p:nvPr/>
        </p:nvSpPr>
        <p:spPr>
          <a:xfrm>
            <a:off x="6949440" y="1600200"/>
            <a:ext cx="19659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50">
                <a:solidFill>
                  <a:srgbClr val="5A68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Mark Johnson (UK)</a:t>
            </a:r>
            <a:endParaRPr lang="en-US" sz="850"/>
          </a:p>
        </p:txBody>
      </p:sp>
      <p:sp>
        <p:nvSpPr>
          <p:cNvPr id="19" name="Shape 17"/>
          <p:cNvSpPr/>
          <p:nvPr/>
        </p:nvSpPr>
        <p:spPr>
          <a:xfrm>
            <a:off x="164592" y="2011680"/>
            <a:ext cx="8814816" cy="438912"/>
          </a:xfrm>
          <a:prstGeom prst="rect">
            <a:avLst/>
          </a:prstGeom>
          <a:solidFill>
            <a:srgbClr val="FFFFFF"/>
          </a:solidFill>
          <a:ln w="12700">
            <a:solidFill>
              <a:srgbClr val="E0E5EE"/>
            </a:solidFill>
            <a:prstDash val="solid"/>
          </a:ln>
        </p:spPr>
        <p:txBody>
          <a:bodyPr/>
          <a:lstStyle/>
          <a:p>
            <a:endParaRPr lang="en-CH"/>
          </a:p>
        </p:txBody>
      </p:sp>
      <p:sp>
        <p:nvSpPr>
          <p:cNvPr id="20" name="Shape 18"/>
          <p:cNvSpPr/>
          <p:nvPr/>
        </p:nvSpPr>
        <p:spPr>
          <a:xfrm>
            <a:off x="164592" y="2011680"/>
            <a:ext cx="54864" cy="438912"/>
          </a:xfrm>
          <a:prstGeom prst="rect">
            <a:avLst/>
          </a:prstGeom>
          <a:solidFill>
            <a:srgbClr val="2EAA6E"/>
          </a:solidFill>
          <a:ln w="12700">
            <a:solidFill>
              <a:srgbClr val="2EAA6E"/>
            </a:solidFill>
            <a:prstDash val="solid"/>
          </a:ln>
        </p:spPr>
        <p:txBody>
          <a:bodyPr/>
          <a:lstStyle/>
          <a:p>
            <a:endParaRPr lang="en-CH"/>
          </a:p>
        </p:txBody>
      </p:sp>
      <p:sp>
        <p:nvSpPr>
          <p:cNvPr id="21" name="Text 19"/>
          <p:cNvSpPr/>
          <p:nvPr/>
        </p:nvSpPr>
        <p:spPr>
          <a:xfrm>
            <a:off x="274320" y="2084832"/>
            <a:ext cx="9601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>
                <a:solidFill>
                  <a:srgbClr val="9AA5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09:50–10:30</a:t>
            </a:r>
            <a:endParaRPr lang="en-US" sz="900"/>
          </a:p>
        </p:txBody>
      </p:sp>
      <p:sp>
        <p:nvSpPr>
          <p:cNvPr id="22" name="Text 20"/>
          <p:cNvSpPr/>
          <p:nvPr/>
        </p:nvSpPr>
        <p:spPr>
          <a:xfrm>
            <a:off x="1325880" y="2066544"/>
            <a:ext cx="55778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b="1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Neonatal Refeeding Syndrome:  Why Phosphate Matters</a:t>
            </a:r>
            <a:endParaRPr lang="en-US" sz="1050"/>
          </a:p>
        </p:txBody>
      </p:sp>
      <p:sp>
        <p:nvSpPr>
          <p:cNvPr id="23" name="Text 21"/>
          <p:cNvSpPr/>
          <p:nvPr/>
        </p:nvSpPr>
        <p:spPr>
          <a:xfrm>
            <a:off x="6949440" y="2066544"/>
            <a:ext cx="19659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50">
                <a:solidFill>
                  <a:srgbClr val="5A68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Dr. Barbara Cormack (New Zealand)</a:t>
            </a:r>
            <a:endParaRPr lang="en-US" sz="850"/>
          </a:p>
        </p:txBody>
      </p:sp>
      <p:sp>
        <p:nvSpPr>
          <p:cNvPr id="24" name="Shape 22"/>
          <p:cNvSpPr/>
          <p:nvPr/>
        </p:nvSpPr>
        <p:spPr>
          <a:xfrm>
            <a:off x="164592" y="2478024"/>
            <a:ext cx="8814816" cy="438912"/>
          </a:xfrm>
          <a:prstGeom prst="rect">
            <a:avLst/>
          </a:prstGeom>
          <a:solidFill>
            <a:srgbClr val="EEF1F6"/>
          </a:solidFill>
          <a:ln w="12700">
            <a:solidFill>
              <a:srgbClr val="E0E5EE"/>
            </a:solidFill>
            <a:prstDash val="solid"/>
          </a:ln>
        </p:spPr>
        <p:txBody>
          <a:bodyPr/>
          <a:lstStyle/>
          <a:p>
            <a:endParaRPr lang="en-CH"/>
          </a:p>
        </p:txBody>
      </p:sp>
      <p:sp>
        <p:nvSpPr>
          <p:cNvPr id="25" name="Text 23"/>
          <p:cNvSpPr/>
          <p:nvPr/>
        </p:nvSpPr>
        <p:spPr>
          <a:xfrm>
            <a:off x="274320" y="2551176"/>
            <a:ext cx="9601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>
                <a:solidFill>
                  <a:srgbClr val="9AA5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10:30–11:00</a:t>
            </a:r>
            <a:endParaRPr lang="en-US" sz="900"/>
          </a:p>
        </p:txBody>
      </p:sp>
      <p:sp>
        <p:nvSpPr>
          <p:cNvPr id="26" name="Text 24"/>
          <p:cNvSpPr/>
          <p:nvPr/>
        </p:nvSpPr>
        <p:spPr>
          <a:xfrm>
            <a:off x="1325880" y="2532888"/>
            <a:ext cx="55778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>
                <a:solidFill>
                  <a:srgbClr val="5A68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Coffee break</a:t>
            </a:r>
            <a:endParaRPr lang="en-US" sz="950"/>
          </a:p>
        </p:txBody>
      </p:sp>
      <p:sp>
        <p:nvSpPr>
          <p:cNvPr id="27" name="Shape 25"/>
          <p:cNvSpPr/>
          <p:nvPr/>
        </p:nvSpPr>
        <p:spPr>
          <a:xfrm>
            <a:off x="164592" y="2944368"/>
            <a:ext cx="8814816" cy="438912"/>
          </a:xfrm>
          <a:prstGeom prst="rect">
            <a:avLst/>
          </a:prstGeom>
          <a:solidFill>
            <a:srgbClr val="FFFFFF"/>
          </a:solidFill>
          <a:ln w="12700">
            <a:solidFill>
              <a:srgbClr val="E0E5EE"/>
            </a:solidFill>
            <a:prstDash val="solid"/>
          </a:ln>
        </p:spPr>
        <p:txBody>
          <a:bodyPr/>
          <a:lstStyle/>
          <a:p>
            <a:endParaRPr lang="en-CH"/>
          </a:p>
        </p:txBody>
      </p:sp>
      <p:sp>
        <p:nvSpPr>
          <p:cNvPr id="28" name="Shape 26"/>
          <p:cNvSpPr/>
          <p:nvPr/>
        </p:nvSpPr>
        <p:spPr>
          <a:xfrm>
            <a:off x="164592" y="2944368"/>
            <a:ext cx="54864" cy="438912"/>
          </a:xfrm>
          <a:prstGeom prst="rect">
            <a:avLst/>
          </a:prstGeom>
          <a:solidFill>
            <a:srgbClr val="2EAA6E"/>
          </a:solidFill>
          <a:ln w="12700">
            <a:solidFill>
              <a:srgbClr val="2EAA6E"/>
            </a:solidFill>
            <a:prstDash val="solid"/>
          </a:ln>
        </p:spPr>
        <p:txBody>
          <a:bodyPr/>
          <a:lstStyle/>
          <a:p>
            <a:endParaRPr lang="en-CH"/>
          </a:p>
        </p:txBody>
      </p:sp>
      <p:sp>
        <p:nvSpPr>
          <p:cNvPr id="29" name="Text 27"/>
          <p:cNvSpPr/>
          <p:nvPr/>
        </p:nvSpPr>
        <p:spPr>
          <a:xfrm>
            <a:off x="274320" y="3017520"/>
            <a:ext cx="9601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>
                <a:solidFill>
                  <a:srgbClr val="9AA5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11:00–11:40</a:t>
            </a:r>
            <a:endParaRPr lang="en-US" sz="900"/>
          </a:p>
        </p:txBody>
      </p:sp>
      <p:sp>
        <p:nvSpPr>
          <p:cNvPr id="30" name="Text 28"/>
          <p:cNvSpPr/>
          <p:nvPr/>
        </p:nvSpPr>
        <p:spPr>
          <a:xfrm>
            <a:off x="1325880" y="2999232"/>
            <a:ext cx="55778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b="1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Managing Complications: NEC, BPD, Sepsis —Nutritional Perspectives</a:t>
            </a:r>
            <a:endParaRPr lang="en-US" sz="1050"/>
          </a:p>
        </p:txBody>
      </p:sp>
      <p:sp>
        <p:nvSpPr>
          <p:cNvPr id="31" name="Text 29"/>
          <p:cNvSpPr/>
          <p:nvPr/>
        </p:nvSpPr>
        <p:spPr>
          <a:xfrm>
            <a:off x="6949440" y="2999232"/>
            <a:ext cx="19659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/>
            <a:r>
              <a:rPr lang="en-US" sz="850">
                <a:solidFill>
                  <a:srgbClr val="5A68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 Miguel Saenz De </a:t>
            </a:r>
            <a:r>
              <a:rPr lang="en-US" sz="850" err="1">
                <a:solidFill>
                  <a:srgbClr val="5A68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Pipaon</a:t>
            </a:r>
            <a:r>
              <a:rPr lang="en-US" sz="850">
                <a:solidFill>
                  <a:srgbClr val="5A68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(Spain)</a:t>
            </a:r>
            <a:endParaRPr lang="en-US" sz="850"/>
          </a:p>
        </p:txBody>
      </p:sp>
      <p:sp>
        <p:nvSpPr>
          <p:cNvPr id="32" name="Shape 30"/>
          <p:cNvSpPr/>
          <p:nvPr/>
        </p:nvSpPr>
        <p:spPr>
          <a:xfrm>
            <a:off x="164592" y="3410712"/>
            <a:ext cx="8814816" cy="438912"/>
          </a:xfrm>
          <a:prstGeom prst="rect">
            <a:avLst/>
          </a:prstGeom>
          <a:solidFill>
            <a:srgbClr val="FFFFFF"/>
          </a:solidFill>
          <a:ln w="12700">
            <a:solidFill>
              <a:srgbClr val="E0E5EE"/>
            </a:solidFill>
            <a:prstDash val="solid"/>
          </a:ln>
        </p:spPr>
        <p:txBody>
          <a:bodyPr/>
          <a:lstStyle/>
          <a:p>
            <a:endParaRPr lang="en-CH"/>
          </a:p>
        </p:txBody>
      </p:sp>
      <p:sp>
        <p:nvSpPr>
          <p:cNvPr id="33" name="Shape 31"/>
          <p:cNvSpPr/>
          <p:nvPr/>
        </p:nvSpPr>
        <p:spPr>
          <a:xfrm>
            <a:off x="164592" y="3410712"/>
            <a:ext cx="54864" cy="438912"/>
          </a:xfrm>
          <a:prstGeom prst="rect">
            <a:avLst/>
          </a:prstGeom>
          <a:solidFill>
            <a:srgbClr val="2EAA6E"/>
          </a:solidFill>
          <a:ln w="12700">
            <a:solidFill>
              <a:srgbClr val="2EAA6E"/>
            </a:solidFill>
            <a:prstDash val="solid"/>
          </a:ln>
        </p:spPr>
        <p:txBody>
          <a:bodyPr/>
          <a:lstStyle/>
          <a:p>
            <a:endParaRPr lang="en-CH"/>
          </a:p>
        </p:txBody>
      </p:sp>
      <p:sp>
        <p:nvSpPr>
          <p:cNvPr id="34" name="Text 32"/>
          <p:cNvSpPr/>
          <p:nvPr/>
        </p:nvSpPr>
        <p:spPr>
          <a:xfrm>
            <a:off x="274320" y="3483864"/>
            <a:ext cx="9601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>
                <a:solidFill>
                  <a:srgbClr val="9AA5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11:40–12:20</a:t>
            </a:r>
            <a:endParaRPr lang="en-US" sz="900"/>
          </a:p>
        </p:txBody>
      </p:sp>
      <p:sp>
        <p:nvSpPr>
          <p:cNvPr id="35" name="Text 33"/>
          <p:cNvSpPr/>
          <p:nvPr/>
        </p:nvSpPr>
        <p:spPr>
          <a:xfrm>
            <a:off x="1325880" y="3465576"/>
            <a:ext cx="55778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b="1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Growth Velocity &amp; Neurodevelopment: Acting on the Data</a:t>
            </a:r>
            <a:endParaRPr lang="en-US" sz="1050"/>
          </a:p>
        </p:txBody>
      </p:sp>
      <p:sp>
        <p:nvSpPr>
          <p:cNvPr id="36" name="Text 34"/>
          <p:cNvSpPr/>
          <p:nvPr/>
        </p:nvSpPr>
        <p:spPr>
          <a:xfrm>
            <a:off x="6949440" y="3465576"/>
            <a:ext cx="19659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50">
                <a:solidFill>
                  <a:srgbClr val="5A68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R. Rohsiswatmo (Indonesia)</a:t>
            </a:r>
            <a:endParaRPr lang="en-US" sz="850"/>
          </a:p>
        </p:txBody>
      </p:sp>
      <p:sp>
        <p:nvSpPr>
          <p:cNvPr id="37" name="Shape 35"/>
          <p:cNvSpPr/>
          <p:nvPr/>
        </p:nvSpPr>
        <p:spPr>
          <a:xfrm>
            <a:off x="164592" y="3877056"/>
            <a:ext cx="8814816" cy="438912"/>
          </a:xfrm>
          <a:prstGeom prst="rect">
            <a:avLst/>
          </a:prstGeom>
          <a:solidFill>
            <a:srgbClr val="EEF1F6"/>
          </a:solidFill>
          <a:ln w="12700">
            <a:solidFill>
              <a:srgbClr val="E0E5EE"/>
            </a:solidFill>
            <a:prstDash val="solid"/>
          </a:ln>
        </p:spPr>
        <p:txBody>
          <a:bodyPr/>
          <a:lstStyle/>
          <a:p>
            <a:endParaRPr lang="en-CH"/>
          </a:p>
        </p:txBody>
      </p:sp>
      <p:sp>
        <p:nvSpPr>
          <p:cNvPr id="38" name="Text 36"/>
          <p:cNvSpPr/>
          <p:nvPr/>
        </p:nvSpPr>
        <p:spPr>
          <a:xfrm>
            <a:off x="274320" y="3950208"/>
            <a:ext cx="9601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>
                <a:solidFill>
                  <a:srgbClr val="9AA5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12:30–14:00</a:t>
            </a:r>
            <a:endParaRPr lang="en-US" sz="900"/>
          </a:p>
        </p:txBody>
      </p:sp>
      <p:sp>
        <p:nvSpPr>
          <p:cNvPr id="39" name="Text 37"/>
          <p:cNvSpPr/>
          <p:nvPr/>
        </p:nvSpPr>
        <p:spPr>
          <a:xfrm>
            <a:off x="1325880" y="3931920"/>
            <a:ext cx="55778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>
                <a:solidFill>
                  <a:srgbClr val="5A68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Lunch break</a:t>
            </a:r>
            <a:endParaRPr lang="en-US" sz="950"/>
          </a:p>
        </p:txBody>
      </p:sp>
      <p:sp>
        <p:nvSpPr>
          <p:cNvPr id="40" name="Shape 38"/>
          <p:cNvSpPr/>
          <p:nvPr/>
        </p:nvSpPr>
        <p:spPr>
          <a:xfrm>
            <a:off x="0" y="4846320"/>
            <a:ext cx="9144000" cy="297180"/>
          </a:xfrm>
          <a:prstGeom prst="rect">
            <a:avLst/>
          </a:prstGeom>
          <a:solidFill>
            <a:srgbClr val="1B3A6B"/>
          </a:solidFill>
          <a:ln w="12700">
            <a:solidFill>
              <a:srgbClr val="1B3A6B"/>
            </a:solidFill>
            <a:prstDash val="solid"/>
          </a:ln>
        </p:spPr>
        <p:txBody>
          <a:bodyPr/>
          <a:lstStyle/>
          <a:p>
            <a:endParaRPr lang="en-CH"/>
          </a:p>
        </p:txBody>
      </p:sp>
      <p:sp>
        <p:nvSpPr>
          <p:cNvPr id="41" name="Text 39"/>
          <p:cNvSpPr/>
          <p:nvPr/>
        </p:nvSpPr>
        <p:spPr>
          <a:xfrm>
            <a:off x="274320" y="4846320"/>
            <a:ext cx="859536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>
                <a:solidFill>
                  <a:srgbClr val="85B7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Nestlé Nutrition Institute  ·  Wyeth Nutrition Science Center  ·  Istanbul 2026</a:t>
            </a:r>
            <a:endParaRPr lang="en-US" sz="8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7F9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60120"/>
          </a:xfrm>
          <a:prstGeom prst="rect">
            <a:avLst/>
          </a:prstGeom>
          <a:solidFill>
            <a:srgbClr val="1B3A6B"/>
          </a:solidFill>
          <a:ln w="12700">
            <a:solidFill>
              <a:srgbClr val="1B3A6B"/>
            </a:solidFill>
            <a:prstDash val="solid"/>
          </a:ln>
        </p:spPr>
        <p:txBody>
          <a:bodyPr/>
          <a:lstStyle/>
          <a:p>
            <a:endParaRPr lang="en-CH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09728" cy="960120"/>
          </a:xfrm>
          <a:prstGeom prst="rect">
            <a:avLst/>
          </a:prstGeom>
          <a:solidFill>
            <a:srgbClr val="5A9A1A"/>
          </a:solidFill>
          <a:ln w="12700">
            <a:solidFill>
              <a:srgbClr val="5A9A1A"/>
            </a:solidFill>
            <a:prstDash val="solid"/>
          </a:ln>
        </p:spPr>
        <p:txBody>
          <a:bodyPr/>
          <a:lstStyle/>
          <a:p>
            <a:endParaRPr lang="en-CH"/>
          </a:p>
        </p:txBody>
      </p:sp>
      <p:sp>
        <p:nvSpPr>
          <p:cNvPr id="4" name="Shape 2"/>
          <p:cNvSpPr/>
          <p:nvPr/>
        </p:nvSpPr>
        <p:spPr>
          <a:xfrm>
            <a:off x="256032" y="155448"/>
            <a:ext cx="621792" cy="621792"/>
          </a:xfrm>
          <a:prstGeom prst="ellipse">
            <a:avLst/>
          </a:prstGeom>
          <a:solidFill>
            <a:srgbClr val="EAF3DE"/>
          </a:solidFill>
          <a:ln w="12700">
            <a:solidFill>
              <a:srgbClr val="EAF3DE"/>
            </a:solidFill>
            <a:prstDash val="solid"/>
          </a:ln>
        </p:spPr>
        <p:txBody>
          <a:bodyPr/>
          <a:lstStyle/>
          <a:p>
            <a:endParaRPr lang="en-CH"/>
          </a:p>
        </p:txBody>
      </p:sp>
      <p:sp>
        <p:nvSpPr>
          <p:cNvPr id="5" name="Text 3"/>
          <p:cNvSpPr/>
          <p:nvPr/>
        </p:nvSpPr>
        <p:spPr>
          <a:xfrm>
            <a:off x="256032" y="155448"/>
            <a:ext cx="62179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>
                <a:solidFill>
                  <a:srgbClr val="2750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800"/>
          </a:p>
        </p:txBody>
      </p:sp>
      <p:sp>
        <p:nvSpPr>
          <p:cNvPr id="6" name="Text 4"/>
          <p:cNvSpPr/>
          <p:nvPr/>
        </p:nvSpPr>
        <p:spPr>
          <a:xfrm>
            <a:off x="1005840" y="91440"/>
            <a:ext cx="5943600" cy="50292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marL="0" indent="0">
              <a:buNone/>
            </a:pPr>
            <a:r>
              <a:rPr lang="en-US" sz="1600" b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Emerging Innovations: Predictive Tools and the Microbiome</a:t>
            </a:r>
            <a:endParaRPr lang="en-US" sz="1600"/>
          </a:p>
        </p:txBody>
      </p:sp>
      <p:sp>
        <p:nvSpPr>
          <p:cNvPr id="7" name="Text 5"/>
          <p:cNvSpPr/>
          <p:nvPr/>
        </p:nvSpPr>
        <p:spPr>
          <a:xfrm>
            <a:off x="1005840" y="566928"/>
            <a:ext cx="4572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>
                <a:solidFill>
                  <a:srgbClr val="85B7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Thursday, 10 September  ·  14:00 – 17:30</a:t>
            </a:r>
            <a:endParaRPr lang="en-US" sz="1000"/>
          </a:p>
        </p:txBody>
      </p:sp>
      <p:sp>
        <p:nvSpPr>
          <p:cNvPr id="8" name="Shape 6"/>
          <p:cNvSpPr/>
          <p:nvPr/>
        </p:nvSpPr>
        <p:spPr>
          <a:xfrm>
            <a:off x="6400800" y="256032"/>
            <a:ext cx="2514600" cy="384048"/>
          </a:xfrm>
          <a:prstGeom prst="roundRect">
            <a:avLst>
              <a:gd name="adj" fmla="val 19048"/>
            </a:avLst>
          </a:prstGeom>
          <a:solidFill>
            <a:srgbClr val="EAF3DE"/>
          </a:solidFill>
          <a:ln w="12700">
            <a:solidFill>
              <a:srgbClr val="EAF3DE"/>
            </a:solidFill>
            <a:prstDash val="solid"/>
          </a:ln>
        </p:spPr>
        <p:txBody>
          <a:bodyPr/>
          <a:lstStyle/>
          <a:p>
            <a:endParaRPr lang="en-CH"/>
          </a:p>
        </p:txBody>
      </p:sp>
      <p:sp>
        <p:nvSpPr>
          <p:cNvPr id="9" name="Text 7"/>
          <p:cNvSpPr/>
          <p:nvPr/>
        </p:nvSpPr>
        <p:spPr>
          <a:xfrm>
            <a:off x="6400800" y="256032"/>
            <a:ext cx="25146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>
                <a:solidFill>
                  <a:srgbClr val="2750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Chair: Prof. Ener Çağrı Dinleyici (Turkey)</a:t>
            </a:r>
            <a:endParaRPr lang="en-US" sz="950"/>
          </a:p>
        </p:txBody>
      </p:sp>
      <p:sp>
        <p:nvSpPr>
          <p:cNvPr id="10" name="Shape 8"/>
          <p:cNvSpPr/>
          <p:nvPr/>
        </p:nvSpPr>
        <p:spPr>
          <a:xfrm>
            <a:off x="164592" y="1078992"/>
            <a:ext cx="8814816" cy="438912"/>
          </a:xfrm>
          <a:prstGeom prst="rect">
            <a:avLst/>
          </a:prstGeom>
          <a:solidFill>
            <a:srgbClr val="EEF1F6"/>
          </a:solidFill>
          <a:ln w="12700">
            <a:solidFill>
              <a:srgbClr val="E0E5EE"/>
            </a:solidFill>
            <a:prstDash val="solid"/>
          </a:ln>
        </p:spPr>
        <p:txBody>
          <a:bodyPr/>
          <a:lstStyle/>
          <a:p>
            <a:endParaRPr lang="en-CH"/>
          </a:p>
        </p:txBody>
      </p:sp>
      <p:sp>
        <p:nvSpPr>
          <p:cNvPr id="11" name="Text 9"/>
          <p:cNvSpPr/>
          <p:nvPr/>
        </p:nvSpPr>
        <p:spPr>
          <a:xfrm>
            <a:off x="274320" y="1152144"/>
            <a:ext cx="9601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>
                <a:solidFill>
                  <a:srgbClr val="9AA5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14:00–14:10</a:t>
            </a:r>
            <a:endParaRPr lang="en-US" sz="900"/>
          </a:p>
        </p:txBody>
      </p:sp>
      <p:sp>
        <p:nvSpPr>
          <p:cNvPr id="12" name="Text 10"/>
          <p:cNvSpPr/>
          <p:nvPr/>
        </p:nvSpPr>
        <p:spPr>
          <a:xfrm>
            <a:off x="1325880" y="1133856"/>
            <a:ext cx="55778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>
                <a:solidFill>
                  <a:srgbClr val="5A68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Session Objectives</a:t>
            </a:r>
            <a:endParaRPr lang="en-US" sz="950"/>
          </a:p>
        </p:txBody>
      </p:sp>
      <p:sp>
        <p:nvSpPr>
          <p:cNvPr id="13" name="Text 11"/>
          <p:cNvSpPr/>
          <p:nvPr/>
        </p:nvSpPr>
        <p:spPr>
          <a:xfrm>
            <a:off x="6949440" y="1133856"/>
            <a:ext cx="19659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50">
                <a:solidFill>
                  <a:srgbClr val="5A68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Ener Çağrı Dinleyici</a:t>
            </a:r>
            <a:endParaRPr lang="en-US" sz="850"/>
          </a:p>
        </p:txBody>
      </p:sp>
      <p:sp>
        <p:nvSpPr>
          <p:cNvPr id="14" name="Shape 12"/>
          <p:cNvSpPr/>
          <p:nvPr/>
        </p:nvSpPr>
        <p:spPr>
          <a:xfrm>
            <a:off x="164592" y="1545336"/>
            <a:ext cx="8814816" cy="438912"/>
          </a:xfrm>
          <a:prstGeom prst="rect">
            <a:avLst/>
          </a:prstGeom>
          <a:solidFill>
            <a:srgbClr val="FFFFFF"/>
          </a:solidFill>
          <a:ln w="12700">
            <a:solidFill>
              <a:srgbClr val="E0E5EE"/>
            </a:solidFill>
            <a:prstDash val="solid"/>
          </a:ln>
        </p:spPr>
        <p:txBody>
          <a:bodyPr/>
          <a:lstStyle/>
          <a:p>
            <a:endParaRPr lang="en-CH"/>
          </a:p>
        </p:txBody>
      </p:sp>
      <p:sp>
        <p:nvSpPr>
          <p:cNvPr id="15" name="Shape 13"/>
          <p:cNvSpPr/>
          <p:nvPr/>
        </p:nvSpPr>
        <p:spPr>
          <a:xfrm>
            <a:off x="164592" y="1545336"/>
            <a:ext cx="54864" cy="438912"/>
          </a:xfrm>
          <a:prstGeom prst="rect">
            <a:avLst/>
          </a:prstGeom>
          <a:solidFill>
            <a:srgbClr val="5A9A1A"/>
          </a:solidFill>
          <a:ln w="12700">
            <a:solidFill>
              <a:srgbClr val="5A9A1A"/>
            </a:solidFill>
            <a:prstDash val="solid"/>
          </a:ln>
        </p:spPr>
        <p:txBody>
          <a:bodyPr/>
          <a:lstStyle/>
          <a:p>
            <a:endParaRPr lang="en-CH"/>
          </a:p>
        </p:txBody>
      </p:sp>
      <p:sp>
        <p:nvSpPr>
          <p:cNvPr id="16" name="Text 14"/>
          <p:cNvSpPr/>
          <p:nvPr/>
        </p:nvSpPr>
        <p:spPr>
          <a:xfrm>
            <a:off x="274320" y="1618488"/>
            <a:ext cx="9601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>
                <a:solidFill>
                  <a:srgbClr val="9AA5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14:10–14:50</a:t>
            </a:r>
            <a:endParaRPr lang="en-US" sz="900"/>
          </a:p>
        </p:txBody>
      </p:sp>
      <p:sp>
        <p:nvSpPr>
          <p:cNvPr id="17" name="Text 15"/>
          <p:cNvSpPr/>
          <p:nvPr/>
        </p:nvSpPr>
        <p:spPr>
          <a:xfrm>
            <a:off x="1325880" y="1600200"/>
            <a:ext cx="55778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b="1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AI-driven Integration of Medical and Biological Knowledge for Maternal and Child Health</a:t>
            </a:r>
          </a:p>
        </p:txBody>
      </p:sp>
      <p:sp>
        <p:nvSpPr>
          <p:cNvPr id="18" name="Text 16"/>
          <p:cNvSpPr/>
          <p:nvPr/>
        </p:nvSpPr>
        <p:spPr>
          <a:xfrm>
            <a:off x="6949440" y="1600200"/>
            <a:ext cx="1965960" cy="347472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pPr algn="r"/>
            <a:r>
              <a:rPr lang="en-US" sz="850">
                <a:solidFill>
                  <a:srgbClr val="5A6878"/>
                </a:solidFill>
                <a:latin typeface="Calibri"/>
                <a:ea typeface="Calibri"/>
                <a:cs typeface="Calibri"/>
              </a:rPr>
              <a:t>Prof. Nima Aghaeepour (USA)</a:t>
            </a:r>
            <a:endParaRPr lang="en-US" sz="850">
              <a:latin typeface="Calibri"/>
              <a:ea typeface="Calibri"/>
              <a:cs typeface="Calibri"/>
            </a:endParaRPr>
          </a:p>
        </p:txBody>
      </p:sp>
      <p:sp>
        <p:nvSpPr>
          <p:cNvPr id="19" name="Shape 17"/>
          <p:cNvSpPr/>
          <p:nvPr/>
        </p:nvSpPr>
        <p:spPr>
          <a:xfrm>
            <a:off x="164592" y="2011680"/>
            <a:ext cx="8814816" cy="438912"/>
          </a:xfrm>
          <a:prstGeom prst="rect">
            <a:avLst/>
          </a:prstGeom>
          <a:solidFill>
            <a:srgbClr val="FFFFFF"/>
          </a:solidFill>
          <a:ln w="12700">
            <a:solidFill>
              <a:srgbClr val="E0E5EE"/>
            </a:solidFill>
            <a:prstDash val="solid"/>
          </a:ln>
        </p:spPr>
        <p:txBody>
          <a:bodyPr/>
          <a:lstStyle/>
          <a:p>
            <a:endParaRPr lang="en-CH"/>
          </a:p>
        </p:txBody>
      </p:sp>
      <p:sp>
        <p:nvSpPr>
          <p:cNvPr id="20" name="Shape 18"/>
          <p:cNvSpPr/>
          <p:nvPr/>
        </p:nvSpPr>
        <p:spPr>
          <a:xfrm>
            <a:off x="164592" y="2011680"/>
            <a:ext cx="54864" cy="438912"/>
          </a:xfrm>
          <a:prstGeom prst="rect">
            <a:avLst/>
          </a:prstGeom>
          <a:solidFill>
            <a:srgbClr val="5A9A1A"/>
          </a:solidFill>
          <a:ln w="12700">
            <a:solidFill>
              <a:srgbClr val="5A9A1A"/>
            </a:solidFill>
            <a:prstDash val="solid"/>
          </a:ln>
        </p:spPr>
        <p:txBody>
          <a:bodyPr/>
          <a:lstStyle/>
          <a:p>
            <a:endParaRPr lang="en-CH"/>
          </a:p>
        </p:txBody>
      </p:sp>
      <p:sp>
        <p:nvSpPr>
          <p:cNvPr id="21" name="Text 19"/>
          <p:cNvSpPr/>
          <p:nvPr/>
        </p:nvSpPr>
        <p:spPr>
          <a:xfrm>
            <a:off x="274320" y="2084832"/>
            <a:ext cx="9601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>
                <a:solidFill>
                  <a:srgbClr val="9AA5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14:50–15:30</a:t>
            </a:r>
            <a:endParaRPr lang="en-US" sz="900"/>
          </a:p>
        </p:txBody>
      </p:sp>
      <p:sp>
        <p:nvSpPr>
          <p:cNvPr id="22" name="Text 20"/>
          <p:cNvSpPr/>
          <p:nvPr/>
        </p:nvSpPr>
        <p:spPr>
          <a:xfrm>
            <a:off x="1325880" y="2066544"/>
            <a:ext cx="55778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b="1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Microbiome Mechanisms in Prematurity (NEC, Colonization, Dysbiosis, </a:t>
            </a:r>
            <a:r>
              <a:rPr lang="en-US" sz="1050" b="1" err="1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Resistome</a:t>
            </a:r>
            <a:r>
              <a:rPr lang="en-US" sz="1050" b="1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Lens)</a:t>
            </a:r>
          </a:p>
        </p:txBody>
      </p:sp>
      <p:sp>
        <p:nvSpPr>
          <p:cNvPr id="23" name="Text 21"/>
          <p:cNvSpPr/>
          <p:nvPr/>
        </p:nvSpPr>
        <p:spPr>
          <a:xfrm>
            <a:off x="6949440" y="2066544"/>
            <a:ext cx="19659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50">
                <a:solidFill>
                  <a:srgbClr val="5A68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 Miguel Saenz De Pipaon (Spain)</a:t>
            </a:r>
            <a:endParaRPr lang="en-US" sz="850"/>
          </a:p>
        </p:txBody>
      </p:sp>
      <p:sp>
        <p:nvSpPr>
          <p:cNvPr id="24" name="Shape 22"/>
          <p:cNvSpPr/>
          <p:nvPr/>
        </p:nvSpPr>
        <p:spPr>
          <a:xfrm>
            <a:off x="164592" y="2478024"/>
            <a:ext cx="8814816" cy="438912"/>
          </a:xfrm>
          <a:prstGeom prst="rect">
            <a:avLst/>
          </a:prstGeom>
          <a:solidFill>
            <a:srgbClr val="EEF1F6"/>
          </a:solidFill>
          <a:ln w="12700">
            <a:solidFill>
              <a:srgbClr val="E0E5EE"/>
            </a:solidFill>
            <a:prstDash val="solid"/>
          </a:ln>
        </p:spPr>
        <p:txBody>
          <a:bodyPr/>
          <a:lstStyle/>
          <a:p>
            <a:endParaRPr lang="en-CH"/>
          </a:p>
        </p:txBody>
      </p:sp>
      <p:sp>
        <p:nvSpPr>
          <p:cNvPr id="25" name="Text 23"/>
          <p:cNvSpPr/>
          <p:nvPr/>
        </p:nvSpPr>
        <p:spPr>
          <a:xfrm>
            <a:off x="274320" y="2551176"/>
            <a:ext cx="9601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>
                <a:solidFill>
                  <a:srgbClr val="9AA5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15:30–16:00</a:t>
            </a:r>
            <a:endParaRPr lang="en-US" sz="900"/>
          </a:p>
        </p:txBody>
      </p:sp>
      <p:sp>
        <p:nvSpPr>
          <p:cNvPr id="26" name="Text 24"/>
          <p:cNvSpPr/>
          <p:nvPr/>
        </p:nvSpPr>
        <p:spPr>
          <a:xfrm>
            <a:off x="1325880" y="2532888"/>
            <a:ext cx="55778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>
                <a:solidFill>
                  <a:srgbClr val="5A68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Coffee break</a:t>
            </a:r>
            <a:endParaRPr lang="en-US" sz="950"/>
          </a:p>
        </p:txBody>
      </p:sp>
      <p:sp>
        <p:nvSpPr>
          <p:cNvPr id="27" name="Shape 25"/>
          <p:cNvSpPr/>
          <p:nvPr/>
        </p:nvSpPr>
        <p:spPr>
          <a:xfrm>
            <a:off x="164592" y="2944368"/>
            <a:ext cx="8814816" cy="438912"/>
          </a:xfrm>
          <a:prstGeom prst="rect">
            <a:avLst/>
          </a:prstGeom>
          <a:solidFill>
            <a:srgbClr val="FFFFFF"/>
          </a:solidFill>
          <a:ln w="12700">
            <a:solidFill>
              <a:srgbClr val="E0E5EE"/>
            </a:solidFill>
            <a:prstDash val="solid"/>
          </a:ln>
        </p:spPr>
        <p:txBody>
          <a:bodyPr/>
          <a:lstStyle/>
          <a:p>
            <a:endParaRPr lang="en-CH"/>
          </a:p>
        </p:txBody>
      </p:sp>
      <p:sp>
        <p:nvSpPr>
          <p:cNvPr id="28" name="Shape 26"/>
          <p:cNvSpPr/>
          <p:nvPr/>
        </p:nvSpPr>
        <p:spPr>
          <a:xfrm>
            <a:off x="164592" y="2944368"/>
            <a:ext cx="54864" cy="438912"/>
          </a:xfrm>
          <a:prstGeom prst="rect">
            <a:avLst/>
          </a:prstGeom>
          <a:solidFill>
            <a:srgbClr val="5A9A1A"/>
          </a:solidFill>
          <a:ln w="12700">
            <a:solidFill>
              <a:srgbClr val="5A9A1A"/>
            </a:solidFill>
            <a:prstDash val="solid"/>
          </a:ln>
        </p:spPr>
        <p:txBody>
          <a:bodyPr/>
          <a:lstStyle/>
          <a:p>
            <a:endParaRPr lang="en-CH"/>
          </a:p>
        </p:txBody>
      </p:sp>
      <p:sp>
        <p:nvSpPr>
          <p:cNvPr id="29" name="Text 27"/>
          <p:cNvSpPr/>
          <p:nvPr/>
        </p:nvSpPr>
        <p:spPr>
          <a:xfrm>
            <a:off x="274320" y="3017520"/>
            <a:ext cx="9601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>
                <a:solidFill>
                  <a:srgbClr val="9AA5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16:00–16:40</a:t>
            </a:r>
            <a:endParaRPr lang="en-US" sz="900"/>
          </a:p>
        </p:txBody>
      </p:sp>
      <p:sp>
        <p:nvSpPr>
          <p:cNvPr id="30" name="Text 28"/>
          <p:cNvSpPr/>
          <p:nvPr/>
        </p:nvSpPr>
        <p:spPr>
          <a:xfrm>
            <a:off x="1325880" y="2999232"/>
            <a:ext cx="55778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b="1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Shaping the Preterm Gut Microbiome in the NICU: Probiotics, HMOs and Clinical Perspectives</a:t>
            </a:r>
            <a:endParaRPr lang="en-US" sz="1050"/>
          </a:p>
        </p:txBody>
      </p:sp>
      <p:sp>
        <p:nvSpPr>
          <p:cNvPr id="31" name="Text 29"/>
          <p:cNvSpPr/>
          <p:nvPr/>
        </p:nvSpPr>
        <p:spPr>
          <a:xfrm>
            <a:off x="6949440" y="2999232"/>
            <a:ext cx="19659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50">
                <a:solidFill>
                  <a:srgbClr val="5A68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Christopher  Stewart (UK)</a:t>
            </a:r>
            <a:endParaRPr lang="en-US" sz="850"/>
          </a:p>
        </p:txBody>
      </p:sp>
      <p:sp>
        <p:nvSpPr>
          <p:cNvPr id="32" name="Shape 30"/>
          <p:cNvSpPr/>
          <p:nvPr/>
        </p:nvSpPr>
        <p:spPr>
          <a:xfrm>
            <a:off x="164592" y="3410712"/>
            <a:ext cx="8814816" cy="438912"/>
          </a:xfrm>
          <a:prstGeom prst="rect">
            <a:avLst/>
          </a:prstGeom>
          <a:solidFill>
            <a:srgbClr val="FFFFFF"/>
          </a:solidFill>
          <a:ln w="12700">
            <a:solidFill>
              <a:srgbClr val="E0E5EE"/>
            </a:solidFill>
            <a:prstDash val="solid"/>
          </a:ln>
        </p:spPr>
        <p:txBody>
          <a:bodyPr/>
          <a:lstStyle/>
          <a:p>
            <a:endParaRPr lang="en-CH"/>
          </a:p>
        </p:txBody>
      </p:sp>
      <p:sp>
        <p:nvSpPr>
          <p:cNvPr id="33" name="Shape 31"/>
          <p:cNvSpPr/>
          <p:nvPr/>
        </p:nvSpPr>
        <p:spPr>
          <a:xfrm>
            <a:off x="164592" y="3410712"/>
            <a:ext cx="54864" cy="438912"/>
          </a:xfrm>
          <a:prstGeom prst="rect">
            <a:avLst/>
          </a:prstGeom>
          <a:solidFill>
            <a:srgbClr val="5A9A1A"/>
          </a:solidFill>
          <a:ln w="12700">
            <a:solidFill>
              <a:srgbClr val="5A9A1A"/>
            </a:solidFill>
            <a:prstDash val="solid"/>
          </a:ln>
        </p:spPr>
        <p:txBody>
          <a:bodyPr/>
          <a:lstStyle/>
          <a:p>
            <a:endParaRPr lang="en-CH"/>
          </a:p>
        </p:txBody>
      </p:sp>
      <p:sp>
        <p:nvSpPr>
          <p:cNvPr id="34" name="Text 32"/>
          <p:cNvSpPr/>
          <p:nvPr/>
        </p:nvSpPr>
        <p:spPr>
          <a:xfrm>
            <a:off x="274320" y="3483864"/>
            <a:ext cx="9601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>
                <a:solidFill>
                  <a:srgbClr val="9AA5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16:40–17:20</a:t>
            </a:r>
            <a:endParaRPr lang="en-US" sz="900"/>
          </a:p>
        </p:txBody>
      </p:sp>
      <p:sp>
        <p:nvSpPr>
          <p:cNvPr id="35" name="Text 33"/>
          <p:cNvSpPr/>
          <p:nvPr/>
        </p:nvSpPr>
        <p:spPr>
          <a:xfrm>
            <a:off x="1325880" y="3465576"/>
            <a:ext cx="55778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050" b="1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HMO Supplementation in Preterm Infants: Emerging Clinical Evidence and Microbiota Insights</a:t>
            </a:r>
          </a:p>
        </p:txBody>
      </p:sp>
      <p:sp>
        <p:nvSpPr>
          <p:cNvPr id="36" name="Text 34"/>
          <p:cNvSpPr/>
          <p:nvPr/>
        </p:nvSpPr>
        <p:spPr>
          <a:xfrm>
            <a:off x="6949440" y="3465576"/>
            <a:ext cx="19659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50">
                <a:solidFill>
                  <a:srgbClr val="5A68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Dr. Boutaina Zemrani (Switzerland)</a:t>
            </a:r>
            <a:endParaRPr lang="en-US" sz="850"/>
          </a:p>
        </p:txBody>
      </p:sp>
      <p:sp>
        <p:nvSpPr>
          <p:cNvPr id="37" name="Shape 35"/>
          <p:cNvSpPr/>
          <p:nvPr/>
        </p:nvSpPr>
        <p:spPr>
          <a:xfrm>
            <a:off x="164592" y="3877056"/>
            <a:ext cx="8814816" cy="438912"/>
          </a:xfrm>
          <a:prstGeom prst="rect">
            <a:avLst/>
          </a:prstGeom>
          <a:solidFill>
            <a:srgbClr val="EEF1F6"/>
          </a:solidFill>
          <a:ln w="12700">
            <a:solidFill>
              <a:srgbClr val="E0E5EE"/>
            </a:solidFill>
            <a:prstDash val="solid"/>
          </a:ln>
        </p:spPr>
        <p:txBody>
          <a:bodyPr/>
          <a:lstStyle/>
          <a:p>
            <a:endParaRPr lang="en-CH"/>
          </a:p>
        </p:txBody>
      </p:sp>
      <p:sp>
        <p:nvSpPr>
          <p:cNvPr id="38" name="Text 36"/>
          <p:cNvSpPr/>
          <p:nvPr/>
        </p:nvSpPr>
        <p:spPr>
          <a:xfrm>
            <a:off x="274320" y="3950208"/>
            <a:ext cx="9601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>
                <a:solidFill>
                  <a:srgbClr val="9AA5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17:20–17:30</a:t>
            </a:r>
            <a:endParaRPr lang="en-US" sz="900"/>
          </a:p>
        </p:txBody>
      </p:sp>
      <p:sp>
        <p:nvSpPr>
          <p:cNvPr id="39" name="Text 37"/>
          <p:cNvSpPr/>
          <p:nvPr/>
        </p:nvSpPr>
        <p:spPr>
          <a:xfrm>
            <a:off x="1325880" y="3931920"/>
            <a:ext cx="55778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>
                <a:solidFill>
                  <a:srgbClr val="5A68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Wrap-up &amp;  Dinner Logistics</a:t>
            </a:r>
            <a:endParaRPr lang="en-US" sz="950"/>
          </a:p>
        </p:txBody>
      </p:sp>
      <p:sp>
        <p:nvSpPr>
          <p:cNvPr id="40" name="Shape 38"/>
          <p:cNvSpPr/>
          <p:nvPr/>
        </p:nvSpPr>
        <p:spPr>
          <a:xfrm>
            <a:off x="0" y="4846320"/>
            <a:ext cx="9144000" cy="297180"/>
          </a:xfrm>
          <a:prstGeom prst="rect">
            <a:avLst/>
          </a:prstGeom>
          <a:solidFill>
            <a:srgbClr val="1B3A6B"/>
          </a:solidFill>
          <a:ln w="12700">
            <a:solidFill>
              <a:srgbClr val="1B3A6B"/>
            </a:solidFill>
            <a:prstDash val="solid"/>
          </a:ln>
        </p:spPr>
        <p:txBody>
          <a:bodyPr/>
          <a:lstStyle/>
          <a:p>
            <a:endParaRPr lang="en-CH"/>
          </a:p>
        </p:txBody>
      </p:sp>
      <p:sp>
        <p:nvSpPr>
          <p:cNvPr id="41" name="Text 39"/>
          <p:cNvSpPr/>
          <p:nvPr/>
        </p:nvSpPr>
        <p:spPr>
          <a:xfrm>
            <a:off x="274320" y="4846320"/>
            <a:ext cx="859536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>
                <a:solidFill>
                  <a:srgbClr val="85B7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Nestlé Nutrition Institute  ·  Wyeth Nutrition Science Center  ·  Istanbul 2026</a:t>
            </a:r>
            <a:endParaRPr lang="en-US" sz="8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7F9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60120"/>
          </a:xfrm>
          <a:prstGeom prst="rect">
            <a:avLst/>
          </a:prstGeom>
          <a:solidFill>
            <a:srgbClr val="1B3A6B"/>
          </a:solidFill>
          <a:ln w="12700">
            <a:solidFill>
              <a:srgbClr val="1B3A6B"/>
            </a:solidFill>
            <a:prstDash val="solid"/>
          </a:ln>
        </p:spPr>
        <p:txBody>
          <a:bodyPr/>
          <a:lstStyle/>
          <a:p>
            <a:endParaRPr lang="en-CH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09728" cy="960120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  <p:txBody>
          <a:bodyPr/>
          <a:lstStyle/>
          <a:p>
            <a:endParaRPr lang="en-CH"/>
          </a:p>
        </p:txBody>
      </p:sp>
      <p:sp>
        <p:nvSpPr>
          <p:cNvPr id="4" name="Shape 2"/>
          <p:cNvSpPr/>
          <p:nvPr/>
        </p:nvSpPr>
        <p:spPr>
          <a:xfrm>
            <a:off x="256032" y="155448"/>
            <a:ext cx="621792" cy="621792"/>
          </a:xfrm>
          <a:prstGeom prst="ellipse">
            <a:avLst/>
          </a:prstGeom>
          <a:solidFill>
            <a:srgbClr val="FCEBEB"/>
          </a:solidFill>
          <a:ln w="12700">
            <a:solidFill>
              <a:srgbClr val="FCEBEB"/>
            </a:solidFill>
            <a:prstDash val="solid"/>
          </a:ln>
        </p:spPr>
        <p:txBody>
          <a:bodyPr/>
          <a:lstStyle/>
          <a:p>
            <a:endParaRPr lang="en-CH"/>
          </a:p>
        </p:txBody>
      </p:sp>
      <p:sp>
        <p:nvSpPr>
          <p:cNvPr id="5" name="Text 3"/>
          <p:cNvSpPr/>
          <p:nvPr/>
        </p:nvSpPr>
        <p:spPr>
          <a:xfrm>
            <a:off x="256032" y="155448"/>
            <a:ext cx="62179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>
                <a:solidFill>
                  <a:srgbClr val="791F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800"/>
          </a:p>
        </p:txBody>
      </p:sp>
      <p:sp>
        <p:nvSpPr>
          <p:cNvPr id="6" name="Text 4"/>
          <p:cNvSpPr/>
          <p:nvPr/>
        </p:nvSpPr>
        <p:spPr>
          <a:xfrm>
            <a:off x="1005840" y="91440"/>
            <a:ext cx="5212080" cy="50292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marL="0" indent="0">
              <a:buNone/>
            </a:pPr>
            <a:r>
              <a:rPr lang="en-US" sz="1400" b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NICU to Highchair: Navigating Feeding Development in Preterm Children</a:t>
            </a:r>
            <a:endParaRPr lang="en-US" sz="1400"/>
          </a:p>
        </p:txBody>
      </p:sp>
      <p:sp>
        <p:nvSpPr>
          <p:cNvPr id="7" name="Text 5"/>
          <p:cNvSpPr/>
          <p:nvPr/>
        </p:nvSpPr>
        <p:spPr>
          <a:xfrm>
            <a:off x="1005840" y="566928"/>
            <a:ext cx="4572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>
                <a:solidFill>
                  <a:srgbClr val="85B7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Friday, 11 September  ·  09:00 – 12:15</a:t>
            </a:r>
            <a:endParaRPr lang="en-US" sz="1000"/>
          </a:p>
        </p:txBody>
      </p:sp>
      <p:sp>
        <p:nvSpPr>
          <p:cNvPr id="8" name="Shape 6"/>
          <p:cNvSpPr/>
          <p:nvPr/>
        </p:nvSpPr>
        <p:spPr>
          <a:xfrm>
            <a:off x="6400800" y="256032"/>
            <a:ext cx="2514600" cy="384048"/>
          </a:xfrm>
          <a:prstGeom prst="roundRect">
            <a:avLst>
              <a:gd name="adj" fmla="val 19048"/>
            </a:avLst>
          </a:prstGeom>
          <a:solidFill>
            <a:srgbClr val="FCEBEB"/>
          </a:solidFill>
          <a:ln w="12700">
            <a:solidFill>
              <a:srgbClr val="FCEBEB"/>
            </a:solidFill>
            <a:prstDash val="solid"/>
          </a:ln>
        </p:spPr>
        <p:txBody>
          <a:bodyPr/>
          <a:lstStyle/>
          <a:p>
            <a:endParaRPr lang="en-CH"/>
          </a:p>
        </p:txBody>
      </p:sp>
      <p:sp>
        <p:nvSpPr>
          <p:cNvPr id="9" name="Text 7"/>
          <p:cNvSpPr/>
          <p:nvPr/>
        </p:nvSpPr>
        <p:spPr>
          <a:xfrm>
            <a:off x="6400800" y="256032"/>
            <a:ext cx="25146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>
                <a:solidFill>
                  <a:srgbClr val="791F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Chair: Prof. Erin Ross (USA)</a:t>
            </a:r>
            <a:endParaRPr lang="en-US" sz="950"/>
          </a:p>
        </p:txBody>
      </p:sp>
      <p:sp>
        <p:nvSpPr>
          <p:cNvPr id="10" name="Shape 8"/>
          <p:cNvSpPr/>
          <p:nvPr/>
        </p:nvSpPr>
        <p:spPr>
          <a:xfrm>
            <a:off x="164592" y="1078992"/>
            <a:ext cx="8814816" cy="393192"/>
          </a:xfrm>
          <a:prstGeom prst="rect">
            <a:avLst/>
          </a:prstGeom>
          <a:solidFill>
            <a:srgbClr val="EEF1F6"/>
          </a:solidFill>
          <a:ln w="12700">
            <a:solidFill>
              <a:srgbClr val="E0E5EE"/>
            </a:solidFill>
            <a:prstDash val="solid"/>
          </a:ln>
        </p:spPr>
        <p:txBody>
          <a:bodyPr/>
          <a:lstStyle/>
          <a:p>
            <a:endParaRPr lang="en-CH"/>
          </a:p>
        </p:txBody>
      </p:sp>
      <p:sp>
        <p:nvSpPr>
          <p:cNvPr id="11" name="Text 9"/>
          <p:cNvSpPr/>
          <p:nvPr/>
        </p:nvSpPr>
        <p:spPr>
          <a:xfrm>
            <a:off x="274320" y="1143000"/>
            <a:ext cx="9601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>
                <a:solidFill>
                  <a:srgbClr val="9AA5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09:00–09:10</a:t>
            </a:r>
            <a:endParaRPr lang="en-US" sz="900"/>
          </a:p>
        </p:txBody>
      </p:sp>
      <p:sp>
        <p:nvSpPr>
          <p:cNvPr id="12" name="Text 10"/>
          <p:cNvSpPr/>
          <p:nvPr/>
        </p:nvSpPr>
        <p:spPr>
          <a:xfrm>
            <a:off x="1325880" y="1124712"/>
            <a:ext cx="55778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>
                <a:solidFill>
                  <a:srgbClr val="5A68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Session Objectives</a:t>
            </a:r>
            <a:endParaRPr lang="en-US" sz="950"/>
          </a:p>
        </p:txBody>
      </p:sp>
      <p:sp>
        <p:nvSpPr>
          <p:cNvPr id="13" name="Text 11"/>
          <p:cNvSpPr/>
          <p:nvPr/>
        </p:nvSpPr>
        <p:spPr>
          <a:xfrm>
            <a:off x="6949440" y="1124712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50">
                <a:solidFill>
                  <a:srgbClr val="5A68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Erin Ross</a:t>
            </a:r>
            <a:endParaRPr lang="en-US" sz="850"/>
          </a:p>
        </p:txBody>
      </p:sp>
      <p:sp>
        <p:nvSpPr>
          <p:cNvPr id="14" name="Shape 12"/>
          <p:cNvSpPr/>
          <p:nvPr/>
        </p:nvSpPr>
        <p:spPr>
          <a:xfrm>
            <a:off x="164592" y="1499616"/>
            <a:ext cx="8814816" cy="393192"/>
          </a:xfrm>
          <a:prstGeom prst="rect">
            <a:avLst/>
          </a:prstGeom>
          <a:solidFill>
            <a:srgbClr val="FFFFFF"/>
          </a:solidFill>
          <a:ln w="12700">
            <a:solidFill>
              <a:srgbClr val="E0E5EE"/>
            </a:solidFill>
            <a:prstDash val="solid"/>
          </a:ln>
        </p:spPr>
        <p:txBody>
          <a:bodyPr/>
          <a:lstStyle/>
          <a:p>
            <a:endParaRPr lang="en-CH"/>
          </a:p>
        </p:txBody>
      </p:sp>
      <p:sp>
        <p:nvSpPr>
          <p:cNvPr id="15" name="Shape 13"/>
          <p:cNvSpPr/>
          <p:nvPr/>
        </p:nvSpPr>
        <p:spPr>
          <a:xfrm>
            <a:off x="164592" y="1499616"/>
            <a:ext cx="54864" cy="393192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  <p:txBody>
          <a:bodyPr/>
          <a:lstStyle/>
          <a:p>
            <a:endParaRPr lang="en-CH"/>
          </a:p>
        </p:txBody>
      </p:sp>
      <p:sp>
        <p:nvSpPr>
          <p:cNvPr id="16" name="Text 14"/>
          <p:cNvSpPr/>
          <p:nvPr/>
        </p:nvSpPr>
        <p:spPr>
          <a:xfrm>
            <a:off x="274320" y="1563624"/>
            <a:ext cx="9601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>
                <a:solidFill>
                  <a:srgbClr val="9AA5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09:10–09:50</a:t>
            </a:r>
            <a:endParaRPr lang="en-US" sz="900"/>
          </a:p>
        </p:txBody>
      </p:sp>
      <p:sp>
        <p:nvSpPr>
          <p:cNvPr id="17" name="Text 15"/>
          <p:cNvSpPr/>
          <p:nvPr/>
        </p:nvSpPr>
        <p:spPr>
          <a:xfrm>
            <a:off x="1325880" y="1545336"/>
            <a:ext cx="55778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b="1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Complementary Feeding in Preterm Infants: Early Experiences, Lifelong Impact</a:t>
            </a:r>
            <a:endParaRPr lang="en-US" sz="1050"/>
          </a:p>
        </p:txBody>
      </p:sp>
      <p:sp>
        <p:nvSpPr>
          <p:cNvPr id="18" name="Text 16"/>
          <p:cNvSpPr/>
          <p:nvPr/>
        </p:nvSpPr>
        <p:spPr>
          <a:xfrm>
            <a:off x="6949440" y="1545336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50">
                <a:solidFill>
                  <a:srgbClr val="5A68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Erin Ross (USA)</a:t>
            </a:r>
            <a:endParaRPr lang="en-US" sz="850"/>
          </a:p>
        </p:txBody>
      </p:sp>
      <p:sp>
        <p:nvSpPr>
          <p:cNvPr id="19" name="Shape 17"/>
          <p:cNvSpPr/>
          <p:nvPr/>
        </p:nvSpPr>
        <p:spPr>
          <a:xfrm>
            <a:off x="164592" y="1920240"/>
            <a:ext cx="8814816" cy="393192"/>
          </a:xfrm>
          <a:prstGeom prst="rect">
            <a:avLst/>
          </a:prstGeom>
          <a:solidFill>
            <a:srgbClr val="FFFFFF"/>
          </a:solidFill>
          <a:ln w="12700">
            <a:solidFill>
              <a:srgbClr val="E0E5EE"/>
            </a:solidFill>
            <a:prstDash val="solid"/>
          </a:ln>
        </p:spPr>
        <p:txBody>
          <a:bodyPr/>
          <a:lstStyle/>
          <a:p>
            <a:endParaRPr lang="en-CH"/>
          </a:p>
        </p:txBody>
      </p:sp>
      <p:sp>
        <p:nvSpPr>
          <p:cNvPr id="20" name="Shape 18"/>
          <p:cNvSpPr/>
          <p:nvPr/>
        </p:nvSpPr>
        <p:spPr>
          <a:xfrm>
            <a:off x="164592" y="1920240"/>
            <a:ext cx="54864" cy="393192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  <p:txBody>
          <a:bodyPr/>
          <a:lstStyle/>
          <a:p>
            <a:endParaRPr lang="en-CH"/>
          </a:p>
        </p:txBody>
      </p:sp>
      <p:sp>
        <p:nvSpPr>
          <p:cNvPr id="21" name="Text 19"/>
          <p:cNvSpPr/>
          <p:nvPr/>
        </p:nvSpPr>
        <p:spPr>
          <a:xfrm>
            <a:off x="274320" y="1984248"/>
            <a:ext cx="9601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>
                <a:solidFill>
                  <a:srgbClr val="9AA5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09:50–10:30</a:t>
            </a:r>
            <a:endParaRPr lang="en-US" sz="900"/>
          </a:p>
        </p:txBody>
      </p:sp>
      <p:sp>
        <p:nvSpPr>
          <p:cNvPr id="22" name="Text 20"/>
          <p:cNvSpPr/>
          <p:nvPr/>
        </p:nvSpPr>
        <p:spPr>
          <a:xfrm>
            <a:off x="1325880" y="1965960"/>
            <a:ext cx="55778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b="1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When Eating Is Hard: Early Identification &amp; Management of Feeding Disorders</a:t>
            </a:r>
            <a:endParaRPr lang="en-US" sz="1050"/>
          </a:p>
        </p:txBody>
      </p:sp>
      <p:sp>
        <p:nvSpPr>
          <p:cNvPr id="23" name="Text 21"/>
          <p:cNvSpPr/>
          <p:nvPr/>
        </p:nvSpPr>
        <p:spPr>
          <a:xfrm>
            <a:off x="6949440" y="1965960"/>
            <a:ext cx="1965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50">
                <a:solidFill>
                  <a:srgbClr val="5A68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Dr. Marlou Lasschuijt (Netherlands)</a:t>
            </a:r>
            <a:endParaRPr lang="en-US" sz="850"/>
          </a:p>
        </p:txBody>
      </p:sp>
      <p:sp>
        <p:nvSpPr>
          <p:cNvPr id="24" name="Shape 22"/>
          <p:cNvSpPr/>
          <p:nvPr/>
        </p:nvSpPr>
        <p:spPr>
          <a:xfrm>
            <a:off x="164592" y="2340864"/>
            <a:ext cx="8814816" cy="393192"/>
          </a:xfrm>
          <a:prstGeom prst="rect">
            <a:avLst/>
          </a:prstGeom>
          <a:solidFill>
            <a:srgbClr val="EEF1F6"/>
          </a:solidFill>
          <a:ln w="12700">
            <a:solidFill>
              <a:srgbClr val="E0E5EE"/>
            </a:solidFill>
            <a:prstDash val="solid"/>
          </a:ln>
        </p:spPr>
        <p:txBody>
          <a:bodyPr/>
          <a:lstStyle/>
          <a:p>
            <a:endParaRPr lang="en-CH"/>
          </a:p>
        </p:txBody>
      </p:sp>
      <p:sp>
        <p:nvSpPr>
          <p:cNvPr id="25" name="Text 23"/>
          <p:cNvSpPr/>
          <p:nvPr/>
        </p:nvSpPr>
        <p:spPr>
          <a:xfrm>
            <a:off x="274320" y="2404872"/>
            <a:ext cx="9601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>
                <a:solidFill>
                  <a:srgbClr val="9AA5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10:30–11:00</a:t>
            </a:r>
            <a:endParaRPr lang="en-US" sz="900"/>
          </a:p>
        </p:txBody>
      </p:sp>
      <p:sp>
        <p:nvSpPr>
          <p:cNvPr id="26" name="Text 24"/>
          <p:cNvSpPr/>
          <p:nvPr/>
        </p:nvSpPr>
        <p:spPr>
          <a:xfrm>
            <a:off x="1325880" y="2386584"/>
            <a:ext cx="55778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>
                <a:solidFill>
                  <a:srgbClr val="5A68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Coffee break</a:t>
            </a:r>
            <a:endParaRPr lang="en-US" sz="950"/>
          </a:p>
        </p:txBody>
      </p:sp>
      <p:sp>
        <p:nvSpPr>
          <p:cNvPr id="27" name="Shape 25"/>
          <p:cNvSpPr/>
          <p:nvPr/>
        </p:nvSpPr>
        <p:spPr>
          <a:xfrm>
            <a:off x="164592" y="2761488"/>
            <a:ext cx="8814816" cy="384048"/>
          </a:xfrm>
          <a:prstGeom prst="rect">
            <a:avLst/>
          </a:prstGeom>
          <a:solidFill>
            <a:srgbClr val="FFFFFF"/>
          </a:solidFill>
          <a:ln w="12700">
            <a:solidFill>
              <a:srgbClr val="E0E5EE"/>
            </a:solidFill>
            <a:prstDash val="solid"/>
          </a:ln>
        </p:spPr>
        <p:txBody>
          <a:bodyPr/>
          <a:lstStyle/>
          <a:p>
            <a:endParaRPr lang="en-CH"/>
          </a:p>
        </p:txBody>
      </p:sp>
      <p:sp>
        <p:nvSpPr>
          <p:cNvPr id="28" name="Shape 26"/>
          <p:cNvSpPr/>
          <p:nvPr/>
        </p:nvSpPr>
        <p:spPr>
          <a:xfrm>
            <a:off x="164592" y="2761488"/>
            <a:ext cx="54864" cy="384048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  <p:txBody>
          <a:bodyPr/>
          <a:lstStyle/>
          <a:p>
            <a:endParaRPr lang="en-CH"/>
          </a:p>
        </p:txBody>
      </p:sp>
      <p:sp>
        <p:nvSpPr>
          <p:cNvPr id="29" name="Text 27"/>
          <p:cNvSpPr/>
          <p:nvPr/>
        </p:nvSpPr>
        <p:spPr>
          <a:xfrm>
            <a:off x="274320" y="2825496"/>
            <a:ext cx="9601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>
                <a:solidFill>
                  <a:srgbClr val="9AA5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11:00–12:15</a:t>
            </a:r>
            <a:endParaRPr lang="en-US" sz="900"/>
          </a:p>
        </p:txBody>
      </p:sp>
      <p:sp>
        <p:nvSpPr>
          <p:cNvPr id="30" name="Text 28"/>
          <p:cNvSpPr/>
          <p:nvPr/>
        </p:nvSpPr>
        <p:spPr>
          <a:xfrm>
            <a:off x="1325880" y="2807208"/>
            <a:ext cx="53035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b="1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Roundtable: Family-Centered Care After NICU Discharge</a:t>
            </a:r>
            <a:endParaRPr lang="en-US" sz="1050"/>
          </a:p>
        </p:txBody>
      </p:sp>
      <p:sp>
        <p:nvSpPr>
          <p:cNvPr id="31" name="Text 29"/>
          <p:cNvSpPr/>
          <p:nvPr/>
        </p:nvSpPr>
        <p:spPr>
          <a:xfrm>
            <a:off x="6949440" y="2807208"/>
            <a:ext cx="19659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50">
                <a:solidFill>
                  <a:srgbClr val="5A68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Chair:  Prof. Erin Ross</a:t>
            </a:r>
            <a:endParaRPr lang="en-US" sz="850"/>
          </a:p>
        </p:txBody>
      </p:sp>
      <p:sp>
        <p:nvSpPr>
          <p:cNvPr id="32" name="Shape 30"/>
          <p:cNvSpPr/>
          <p:nvPr/>
        </p:nvSpPr>
        <p:spPr>
          <a:xfrm>
            <a:off x="164592" y="3163824"/>
            <a:ext cx="8814816" cy="310896"/>
          </a:xfrm>
          <a:prstGeom prst="rect">
            <a:avLst/>
          </a:prstGeom>
          <a:solidFill>
            <a:srgbClr val="FAF2F2"/>
          </a:solidFill>
          <a:ln w="12700">
            <a:solidFill>
              <a:srgbClr val="E0E5EE"/>
            </a:solidFill>
            <a:prstDash val="solid"/>
          </a:ln>
        </p:spPr>
        <p:txBody>
          <a:bodyPr/>
          <a:lstStyle/>
          <a:p>
            <a:endParaRPr lang="en-CH"/>
          </a:p>
        </p:txBody>
      </p:sp>
      <p:sp>
        <p:nvSpPr>
          <p:cNvPr id="33" name="Shape 31"/>
          <p:cNvSpPr/>
          <p:nvPr/>
        </p:nvSpPr>
        <p:spPr>
          <a:xfrm>
            <a:off x="164592" y="3163824"/>
            <a:ext cx="54864" cy="310896"/>
          </a:xfrm>
          <a:prstGeom prst="rect">
            <a:avLst/>
          </a:prstGeom>
          <a:solidFill>
            <a:srgbClr val="E8A0A0"/>
          </a:solidFill>
          <a:ln w="12700">
            <a:solidFill>
              <a:srgbClr val="E8A0A0"/>
            </a:solidFill>
            <a:prstDash val="solid"/>
          </a:ln>
        </p:spPr>
        <p:txBody>
          <a:bodyPr/>
          <a:lstStyle/>
          <a:p>
            <a:endParaRPr lang="en-CH"/>
          </a:p>
        </p:txBody>
      </p:sp>
      <p:sp>
        <p:nvSpPr>
          <p:cNvPr id="34" name="Text 32"/>
          <p:cNvSpPr/>
          <p:nvPr/>
        </p:nvSpPr>
        <p:spPr>
          <a:xfrm>
            <a:off x="1308695" y="3273552"/>
            <a:ext cx="32004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>
                <a:solidFill>
                  <a:srgbClr val="C03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900"/>
          </a:p>
        </p:txBody>
      </p:sp>
      <p:sp>
        <p:nvSpPr>
          <p:cNvPr id="35" name="Text 33"/>
          <p:cNvSpPr/>
          <p:nvPr/>
        </p:nvSpPr>
        <p:spPr>
          <a:xfrm>
            <a:off x="1656167" y="3264408"/>
            <a:ext cx="60350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>
                <a:solidFill>
                  <a:srgbClr val="5A68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NIDCAP &amp; Developmental Care Models: Impact on Nutrition &amp; Feeding in the NICU</a:t>
            </a:r>
            <a:endParaRPr lang="en-US" sz="900"/>
          </a:p>
        </p:txBody>
      </p:sp>
      <p:sp>
        <p:nvSpPr>
          <p:cNvPr id="36" name="Text 34"/>
          <p:cNvSpPr/>
          <p:nvPr/>
        </p:nvSpPr>
        <p:spPr>
          <a:xfrm>
            <a:off x="6949440" y="3200400"/>
            <a:ext cx="196596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>
                <a:solidFill>
                  <a:srgbClr val="9AA5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Dr. Nikk Conneman (Netherlands)</a:t>
            </a:r>
            <a:endParaRPr lang="en-US" sz="800"/>
          </a:p>
        </p:txBody>
      </p:sp>
      <p:sp>
        <p:nvSpPr>
          <p:cNvPr id="37" name="Shape 35"/>
          <p:cNvSpPr/>
          <p:nvPr/>
        </p:nvSpPr>
        <p:spPr>
          <a:xfrm>
            <a:off x="164592" y="3483864"/>
            <a:ext cx="8814816" cy="310896"/>
          </a:xfrm>
          <a:prstGeom prst="rect">
            <a:avLst/>
          </a:prstGeom>
          <a:solidFill>
            <a:srgbClr val="FAF2F2"/>
          </a:solidFill>
          <a:ln w="12700">
            <a:solidFill>
              <a:srgbClr val="E0E5EE"/>
            </a:solidFill>
            <a:prstDash val="solid"/>
          </a:ln>
        </p:spPr>
        <p:txBody>
          <a:bodyPr/>
          <a:lstStyle/>
          <a:p>
            <a:endParaRPr lang="en-CH"/>
          </a:p>
        </p:txBody>
      </p:sp>
      <p:sp>
        <p:nvSpPr>
          <p:cNvPr id="38" name="Shape 36"/>
          <p:cNvSpPr/>
          <p:nvPr/>
        </p:nvSpPr>
        <p:spPr>
          <a:xfrm>
            <a:off x="164592" y="3483864"/>
            <a:ext cx="54864" cy="310896"/>
          </a:xfrm>
          <a:prstGeom prst="rect">
            <a:avLst/>
          </a:prstGeom>
          <a:solidFill>
            <a:srgbClr val="E8A0A0"/>
          </a:solidFill>
          <a:ln w="12700">
            <a:solidFill>
              <a:srgbClr val="E8A0A0"/>
            </a:solidFill>
            <a:prstDash val="solid"/>
          </a:ln>
        </p:spPr>
        <p:txBody>
          <a:bodyPr/>
          <a:lstStyle/>
          <a:p>
            <a:endParaRPr lang="en-CH"/>
          </a:p>
        </p:txBody>
      </p:sp>
      <p:sp>
        <p:nvSpPr>
          <p:cNvPr id="39" name="Text 37"/>
          <p:cNvSpPr/>
          <p:nvPr/>
        </p:nvSpPr>
        <p:spPr>
          <a:xfrm>
            <a:off x="1325880" y="3613566"/>
            <a:ext cx="32004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>
                <a:solidFill>
                  <a:srgbClr val="C03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900"/>
          </a:p>
        </p:txBody>
      </p:sp>
      <p:sp>
        <p:nvSpPr>
          <p:cNvPr id="40" name="Text 38"/>
          <p:cNvSpPr/>
          <p:nvPr/>
        </p:nvSpPr>
        <p:spPr>
          <a:xfrm>
            <a:off x="1656167" y="3584448"/>
            <a:ext cx="60350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>
                <a:solidFill>
                  <a:srgbClr val="5A68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Long-Term Growth &amp; Home Feeding Management: Empowering Parents</a:t>
            </a:r>
            <a:endParaRPr lang="en-US" sz="900"/>
          </a:p>
        </p:txBody>
      </p:sp>
      <p:sp>
        <p:nvSpPr>
          <p:cNvPr id="41" name="Text 39"/>
          <p:cNvSpPr/>
          <p:nvPr/>
        </p:nvSpPr>
        <p:spPr>
          <a:xfrm>
            <a:off x="6949440" y="3520440"/>
            <a:ext cx="196596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>
                <a:solidFill>
                  <a:srgbClr val="9AA5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Ilknur Okay (Turkey)</a:t>
            </a:r>
            <a:endParaRPr lang="en-US" sz="800"/>
          </a:p>
        </p:txBody>
      </p:sp>
      <p:sp>
        <p:nvSpPr>
          <p:cNvPr id="42" name="Shape 40"/>
          <p:cNvSpPr/>
          <p:nvPr/>
        </p:nvSpPr>
        <p:spPr>
          <a:xfrm>
            <a:off x="164592" y="3803904"/>
            <a:ext cx="8814816" cy="310896"/>
          </a:xfrm>
          <a:prstGeom prst="rect">
            <a:avLst/>
          </a:prstGeom>
          <a:solidFill>
            <a:srgbClr val="FAF2F2"/>
          </a:solidFill>
          <a:ln w="12700">
            <a:solidFill>
              <a:srgbClr val="E0E5EE"/>
            </a:solidFill>
            <a:prstDash val="solid"/>
          </a:ln>
        </p:spPr>
        <p:txBody>
          <a:bodyPr/>
          <a:lstStyle/>
          <a:p>
            <a:endParaRPr lang="en-CH"/>
          </a:p>
        </p:txBody>
      </p:sp>
      <p:sp>
        <p:nvSpPr>
          <p:cNvPr id="43" name="Shape 41"/>
          <p:cNvSpPr/>
          <p:nvPr/>
        </p:nvSpPr>
        <p:spPr>
          <a:xfrm>
            <a:off x="164592" y="3803904"/>
            <a:ext cx="54864" cy="310896"/>
          </a:xfrm>
          <a:prstGeom prst="rect">
            <a:avLst/>
          </a:prstGeom>
          <a:solidFill>
            <a:srgbClr val="E8A0A0"/>
          </a:solidFill>
          <a:ln w="12700">
            <a:solidFill>
              <a:srgbClr val="E8A0A0"/>
            </a:solidFill>
            <a:prstDash val="solid"/>
          </a:ln>
        </p:spPr>
        <p:txBody>
          <a:bodyPr/>
          <a:lstStyle/>
          <a:p>
            <a:endParaRPr lang="en-CH"/>
          </a:p>
        </p:txBody>
      </p:sp>
      <p:sp>
        <p:nvSpPr>
          <p:cNvPr id="44" name="Text 42"/>
          <p:cNvSpPr/>
          <p:nvPr/>
        </p:nvSpPr>
        <p:spPr>
          <a:xfrm>
            <a:off x="1308695" y="3913632"/>
            <a:ext cx="32004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>
                <a:solidFill>
                  <a:srgbClr val="C03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900"/>
          </a:p>
        </p:txBody>
      </p:sp>
      <p:sp>
        <p:nvSpPr>
          <p:cNvPr id="45" name="Text 43"/>
          <p:cNvSpPr/>
          <p:nvPr/>
        </p:nvSpPr>
        <p:spPr>
          <a:xfrm>
            <a:off x="1656167" y="3904488"/>
            <a:ext cx="60350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>
                <a:solidFill>
                  <a:srgbClr val="5A68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Active Involvement of Parents in the Nutritional Pathway During the NICU Stay– Why Does It Matter? </a:t>
            </a:r>
          </a:p>
        </p:txBody>
      </p:sp>
      <p:sp>
        <p:nvSpPr>
          <p:cNvPr id="46" name="Text 44"/>
          <p:cNvSpPr/>
          <p:nvPr/>
        </p:nvSpPr>
        <p:spPr>
          <a:xfrm>
            <a:off x="6949440" y="3840480"/>
            <a:ext cx="196596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>
                <a:solidFill>
                  <a:srgbClr val="9AA5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Silke Mader (Germany)</a:t>
            </a:r>
            <a:endParaRPr lang="en-US" sz="800"/>
          </a:p>
        </p:txBody>
      </p:sp>
      <p:sp>
        <p:nvSpPr>
          <p:cNvPr id="47" name="Shape 45"/>
          <p:cNvSpPr/>
          <p:nvPr/>
        </p:nvSpPr>
        <p:spPr>
          <a:xfrm>
            <a:off x="192024" y="4473880"/>
            <a:ext cx="8814816" cy="347472"/>
          </a:xfrm>
          <a:prstGeom prst="rect">
            <a:avLst/>
          </a:prstGeom>
          <a:solidFill>
            <a:srgbClr val="EEF1F6"/>
          </a:solidFill>
          <a:ln w="12700">
            <a:solidFill>
              <a:srgbClr val="E0E5EE"/>
            </a:solidFill>
            <a:prstDash val="solid"/>
          </a:ln>
        </p:spPr>
        <p:txBody>
          <a:bodyPr/>
          <a:lstStyle/>
          <a:p>
            <a:endParaRPr lang="en-CH"/>
          </a:p>
        </p:txBody>
      </p:sp>
      <p:sp>
        <p:nvSpPr>
          <p:cNvPr id="48" name="Text 46"/>
          <p:cNvSpPr/>
          <p:nvPr/>
        </p:nvSpPr>
        <p:spPr>
          <a:xfrm>
            <a:off x="319716" y="4517136"/>
            <a:ext cx="9601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>
                <a:solidFill>
                  <a:srgbClr val="9AA5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12:05–12:15</a:t>
            </a:r>
            <a:endParaRPr lang="en-US" sz="900"/>
          </a:p>
        </p:txBody>
      </p:sp>
      <p:sp>
        <p:nvSpPr>
          <p:cNvPr id="49" name="Text 47"/>
          <p:cNvSpPr/>
          <p:nvPr/>
        </p:nvSpPr>
        <p:spPr>
          <a:xfrm>
            <a:off x="1371276" y="4498848"/>
            <a:ext cx="54864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b="1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Wrap-up &amp; Closure </a:t>
            </a:r>
            <a:endParaRPr lang="en-US" sz="1050"/>
          </a:p>
        </p:txBody>
      </p:sp>
      <p:sp>
        <p:nvSpPr>
          <p:cNvPr id="50" name="Shape 48"/>
          <p:cNvSpPr/>
          <p:nvPr/>
        </p:nvSpPr>
        <p:spPr>
          <a:xfrm>
            <a:off x="0" y="4846320"/>
            <a:ext cx="9144000" cy="297180"/>
          </a:xfrm>
          <a:prstGeom prst="rect">
            <a:avLst/>
          </a:prstGeom>
          <a:solidFill>
            <a:srgbClr val="1B3A6B"/>
          </a:solidFill>
          <a:ln w="12700">
            <a:solidFill>
              <a:srgbClr val="1B3A6B"/>
            </a:solidFill>
            <a:prstDash val="solid"/>
          </a:ln>
        </p:spPr>
        <p:txBody>
          <a:bodyPr/>
          <a:lstStyle/>
          <a:p>
            <a:endParaRPr lang="en-CH"/>
          </a:p>
        </p:txBody>
      </p:sp>
      <p:sp>
        <p:nvSpPr>
          <p:cNvPr id="51" name="Text 49"/>
          <p:cNvSpPr/>
          <p:nvPr/>
        </p:nvSpPr>
        <p:spPr>
          <a:xfrm>
            <a:off x="274320" y="4846320"/>
            <a:ext cx="859536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>
                <a:solidFill>
                  <a:srgbClr val="85B7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Nestlé Nutrition Institute  ·  Wyeth Nutrition Science Center  ·  Istanbul 2026</a:t>
            </a:r>
            <a:endParaRPr lang="en-US" sz="800"/>
          </a:p>
        </p:txBody>
      </p:sp>
      <p:sp>
        <p:nvSpPr>
          <p:cNvPr id="52" name="Shape 40">
            <a:extLst>
              <a:ext uri="{FF2B5EF4-FFF2-40B4-BE49-F238E27FC236}">
                <a16:creationId xmlns:a16="http://schemas.microsoft.com/office/drawing/2014/main" id="{A3193319-7B84-8F7C-92DD-6EBCDDB96130}"/>
              </a:ext>
            </a:extLst>
          </p:cNvPr>
          <p:cNvSpPr/>
          <p:nvPr/>
        </p:nvSpPr>
        <p:spPr>
          <a:xfrm>
            <a:off x="164592" y="4130624"/>
            <a:ext cx="8814816" cy="310896"/>
          </a:xfrm>
          <a:prstGeom prst="rect">
            <a:avLst/>
          </a:prstGeom>
          <a:solidFill>
            <a:srgbClr val="FAF2F2"/>
          </a:solidFill>
          <a:ln w="12700">
            <a:solidFill>
              <a:srgbClr val="E0E5EE"/>
            </a:solidFill>
            <a:prstDash val="solid"/>
          </a:ln>
        </p:spPr>
        <p:txBody>
          <a:bodyPr/>
          <a:lstStyle/>
          <a:p>
            <a:endParaRPr lang="en-CH"/>
          </a:p>
        </p:txBody>
      </p:sp>
      <p:sp>
        <p:nvSpPr>
          <p:cNvPr id="54" name="Shape 41">
            <a:extLst>
              <a:ext uri="{FF2B5EF4-FFF2-40B4-BE49-F238E27FC236}">
                <a16:creationId xmlns:a16="http://schemas.microsoft.com/office/drawing/2014/main" id="{32E013B3-6753-0E71-5318-54EE5058E4F5}"/>
              </a:ext>
            </a:extLst>
          </p:cNvPr>
          <p:cNvSpPr/>
          <p:nvPr/>
        </p:nvSpPr>
        <p:spPr>
          <a:xfrm>
            <a:off x="164592" y="4130624"/>
            <a:ext cx="54864" cy="310896"/>
          </a:xfrm>
          <a:prstGeom prst="rect">
            <a:avLst/>
          </a:prstGeom>
          <a:solidFill>
            <a:srgbClr val="E8A0A0"/>
          </a:solidFill>
          <a:ln w="12700">
            <a:solidFill>
              <a:srgbClr val="E8A0A0"/>
            </a:solidFill>
            <a:prstDash val="solid"/>
          </a:ln>
        </p:spPr>
        <p:txBody>
          <a:bodyPr/>
          <a:lstStyle/>
          <a:p>
            <a:endParaRPr lang="en-CH"/>
          </a:p>
        </p:txBody>
      </p:sp>
      <p:sp>
        <p:nvSpPr>
          <p:cNvPr id="55" name="Text 42">
            <a:extLst>
              <a:ext uri="{FF2B5EF4-FFF2-40B4-BE49-F238E27FC236}">
                <a16:creationId xmlns:a16="http://schemas.microsoft.com/office/drawing/2014/main" id="{9238E8F8-7397-4E01-7386-F4681070A2BF}"/>
              </a:ext>
            </a:extLst>
          </p:cNvPr>
          <p:cNvSpPr/>
          <p:nvPr/>
        </p:nvSpPr>
        <p:spPr>
          <a:xfrm>
            <a:off x="1336127" y="4231045"/>
            <a:ext cx="32004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>
                <a:solidFill>
                  <a:srgbClr val="C03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900"/>
          </a:p>
        </p:txBody>
      </p:sp>
      <p:sp>
        <p:nvSpPr>
          <p:cNvPr id="56" name="Text 43">
            <a:extLst>
              <a:ext uri="{FF2B5EF4-FFF2-40B4-BE49-F238E27FC236}">
                <a16:creationId xmlns:a16="http://schemas.microsoft.com/office/drawing/2014/main" id="{2D7DA41D-84C8-0B73-B073-1035CFCD7BFA}"/>
              </a:ext>
            </a:extLst>
          </p:cNvPr>
          <p:cNvSpPr/>
          <p:nvPr/>
        </p:nvSpPr>
        <p:spPr>
          <a:xfrm>
            <a:off x="1656167" y="4236136"/>
            <a:ext cx="60350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>
                <a:solidFill>
                  <a:srgbClr val="5A68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Q&amp;A</a:t>
            </a:r>
          </a:p>
        </p:txBody>
      </p:sp>
      <p:sp>
        <p:nvSpPr>
          <p:cNvPr id="57" name="Text 27">
            <a:extLst>
              <a:ext uri="{FF2B5EF4-FFF2-40B4-BE49-F238E27FC236}">
                <a16:creationId xmlns:a16="http://schemas.microsoft.com/office/drawing/2014/main" id="{7AAD565C-F6B2-477D-2E7E-0A5417E94D61}"/>
              </a:ext>
            </a:extLst>
          </p:cNvPr>
          <p:cNvSpPr/>
          <p:nvPr/>
        </p:nvSpPr>
        <p:spPr>
          <a:xfrm>
            <a:off x="274320" y="3217650"/>
            <a:ext cx="9601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>
                <a:solidFill>
                  <a:srgbClr val="9AA5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11:00–11:15</a:t>
            </a:r>
            <a:endParaRPr lang="en-US" sz="900"/>
          </a:p>
        </p:txBody>
      </p:sp>
      <p:sp>
        <p:nvSpPr>
          <p:cNvPr id="59" name="Text 27">
            <a:extLst>
              <a:ext uri="{FF2B5EF4-FFF2-40B4-BE49-F238E27FC236}">
                <a16:creationId xmlns:a16="http://schemas.microsoft.com/office/drawing/2014/main" id="{B1F0B4F4-C0F7-6E11-7F84-8018538AE0B0}"/>
              </a:ext>
            </a:extLst>
          </p:cNvPr>
          <p:cNvSpPr/>
          <p:nvPr/>
        </p:nvSpPr>
        <p:spPr>
          <a:xfrm>
            <a:off x="290014" y="3511360"/>
            <a:ext cx="9601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>
                <a:solidFill>
                  <a:srgbClr val="9AA5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11:15–11:30</a:t>
            </a:r>
            <a:endParaRPr lang="en-US" sz="900"/>
          </a:p>
        </p:txBody>
      </p:sp>
      <p:sp>
        <p:nvSpPr>
          <p:cNvPr id="60" name="Text 27">
            <a:extLst>
              <a:ext uri="{FF2B5EF4-FFF2-40B4-BE49-F238E27FC236}">
                <a16:creationId xmlns:a16="http://schemas.microsoft.com/office/drawing/2014/main" id="{4AE49D4C-45F1-8FFC-BE09-979C18A2F8E3}"/>
              </a:ext>
            </a:extLst>
          </p:cNvPr>
          <p:cNvSpPr/>
          <p:nvPr/>
        </p:nvSpPr>
        <p:spPr>
          <a:xfrm>
            <a:off x="284015" y="3858412"/>
            <a:ext cx="9601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>
                <a:solidFill>
                  <a:srgbClr val="9AA5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11:30–11:45</a:t>
            </a:r>
            <a:endParaRPr lang="en-US" sz="900"/>
          </a:p>
        </p:txBody>
      </p:sp>
      <p:sp>
        <p:nvSpPr>
          <p:cNvPr id="61" name="Text 27">
            <a:extLst>
              <a:ext uri="{FF2B5EF4-FFF2-40B4-BE49-F238E27FC236}">
                <a16:creationId xmlns:a16="http://schemas.microsoft.com/office/drawing/2014/main" id="{885F9375-3DBF-F045-AC2E-8A94A8246541}"/>
              </a:ext>
            </a:extLst>
          </p:cNvPr>
          <p:cNvSpPr/>
          <p:nvPr/>
        </p:nvSpPr>
        <p:spPr>
          <a:xfrm>
            <a:off x="319716" y="4164378"/>
            <a:ext cx="9601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>
                <a:solidFill>
                  <a:srgbClr val="9AA5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11:45–12:05</a:t>
            </a:r>
            <a:endParaRPr lang="en-US" sz="9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7a52f554-ba0b-4d7e-9ac8-bd56667e5b7e" xsi:nil="true"/>
    <lcf76f155ced4ddcb4097134ff3c332f xmlns="89f6550a-d799-4a75-8c15-edbe830aa153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8D3FB4FDC5B2143B83283BEE9B38F59" ma:contentTypeVersion="16" ma:contentTypeDescription="Create a new document." ma:contentTypeScope="" ma:versionID="35480f86dde4fb9d147adf40c16dff57">
  <xsd:schema xmlns:xsd="http://www.w3.org/2001/XMLSchema" xmlns:xs="http://www.w3.org/2001/XMLSchema" xmlns:p="http://schemas.microsoft.com/office/2006/metadata/properties" xmlns:ns2="89f6550a-d799-4a75-8c15-edbe830aa153" xmlns:ns3="7a52f554-ba0b-4d7e-9ac8-bd56667e5b7e" targetNamespace="http://schemas.microsoft.com/office/2006/metadata/properties" ma:root="true" ma:fieldsID="617a9e0946e27e2da2d3d0f9cb167b7b" ns2:_="" ns3:_="">
    <xsd:import namespace="89f6550a-d799-4a75-8c15-edbe830aa153"/>
    <xsd:import namespace="7a52f554-ba0b-4d7e-9ac8-bd56667e5b7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SearchPropertie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LengthInSecond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9f6550a-d799-4a75-8c15-edbe830aa15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63b4f369-e68d-40dc-b20e-bd2c7c5d9b0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a52f554-ba0b-4d7e-9ac8-bd56667e5b7e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fe207d3d-f0ea-4823-aad3-c0a9c1fe5f92}" ma:internalName="TaxCatchAll" ma:showField="CatchAllData" ma:web="7a52f554-ba0b-4d7e-9ac8-bd56667e5b7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F755FD2-B939-48AC-9585-2717CF738657}">
  <ds:schemaRefs>
    <ds:schemaRef ds:uri="7a52f554-ba0b-4d7e-9ac8-bd56667e5b7e"/>
    <ds:schemaRef ds:uri="89f6550a-d799-4a75-8c15-edbe830aa153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474542E5-696C-4876-95C6-4A3452C45A7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19B0A24-4983-4904-8143-D4B5AA028B69}">
  <ds:schemaRefs>
    <ds:schemaRef ds:uri="7a52f554-ba0b-4d7e-9ac8-bd56667e5b7e"/>
    <ds:schemaRef ds:uri="89f6550a-d799-4a75-8c15-edbe830aa153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Metadata/LabelInfo.xml><?xml version="1.0" encoding="utf-8"?>
<clbl:labelList xmlns:clbl="http://schemas.microsoft.com/office/2020/mipLabelMetadata">
  <clbl:label id="{1ada0a2f-b917-4d51-b0d0-d418a10c8b23}" enabled="1" method="Standard" siteId="{12a3af23-a769-4654-847f-958f3d479f4a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On-screen Show (16:9)</PresentationFormat>
  <Slides>5</Slides>
  <Notes>5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NNI Workshop 104 – Agenda</dc:title>
  <dc:subject>PptxGenJS Presentation</dc:subject>
  <dc:creator>PptxGenJS</dc:creator>
  <cp:revision>3</cp:revision>
  <dcterms:created xsi:type="dcterms:W3CDTF">2026-04-30T13:36:34Z</dcterms:created>
  <dcterms:modified xsi:type="dcterms:W3CDTF">2026-08-21T13:20:33Z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0x010100D8D3FB4FDC5B2143B83283BEE9B38F59</vt:lpwstr>
  </property>
  <property fmtid="{D5CDD505-2E9C-101B-9397-08002B2CF9AE}" pid="3" name="MediaServiceImageTags">
    <vt:lpwstr/>
  </property>
</Properties>
</file>